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74" r:id="rId2"/>
    <p:sldId id="289" r:id="rId3"/>
    <p:sldId id="4273" r:id="rId4"/>
    <p:sldId id="4258" r:id="rId5"/>
    <p:sldId id="420" r:id="rId6"/>
    <p:sldId id="4266" r:id="rId7"/>
    <p:sldId id="4275" r:id="rId8"/>
    <p:sldId id="458" r:id="rId9"/>
    <p:sldId id="456" r:id="rId10"/>
    <p:sldId id="4259" r:id="rId11"/>
    <p:sldId id="4260" r:id="rId12"/>
    <p:sldId id="4261" r:id="rId13"/>
    <p:sldId id="457" r:id="rId14"/>
    <p:sldId id="4268" r:id="rId15"/>
    <p:sldId id="4270" r:id="rId16"/>
    <p:sldId id="4271" r:id="rId17"/>
    <p:sldId id="357" r:id="rId18"/>
    <p:sldId id="4272" r:id="rId19"/>
    <p:sldId id="266" r:id="rId20"/>
    <p:sldId id="4262" r:id="rId21"/>
    <p:sldId id="4263" r:id="rId22"/>
    <p:sldId id="4264" r:id="rId23"/>
    <p:sldId id="4265" r:id="rId24"/>
    <p:sldId id="318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79">
          <p15:clr>
            <a:srgbClr val="A4A3A4"/>
          </p15:clr>
        </p15:guide>
        <p15:guide id="2" orient="horz" pos="16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75B3"/>
    <a:srgbClr val="5B795B"/>
    <a:srgbClr val="124668"/>
    <a:srgbClr val="AF2B14"/>
    <a:srgbClr val="E6E6E6"/>
    <a:srgbClr val="CC594A"/>
    <a:srgbClr val="DC8B82"/>
    <a:srgbClr val="F8B2BD"/>
    <a:srgbClr val="C15466"/>
    <a:srgbClr val="195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5201" autoAdjust="0"/>
  </p:normalViewPr>
  <p:slideViewPr>
    <p:cSldViewPr>
      <p:cViewPr varScale="1">
        <p:scale>
          <a:sx n="122" d="100"/>
          <a:sy n="122" d="100"/>
        </p:scale>
        <p:origin x="219" y="60"/>
      </p:cViewPr>
      <p:guideLst>
        <p:guide pos="2879"/>
        <p:guide orient="horz" pos="16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934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436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6141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655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0416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3737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7616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021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478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0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251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1452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84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81" y="0"/>
            <a:ext cx="9321290" cy="5141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35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38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38.pn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3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38.pn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38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9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EC6A17-7A85-1470-200C-F5F704FB7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486"/>
            <a:ext cx="9144000" cy="5236046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7F0A1A6A-6C1C-9D15-0556-CED1E889AEF3}"/>
              </a:ext>
            </a:extLst>
          </p:cNvPr>
          <p:cNvSpPr txBox="1"/>
          <p:nvPr/>
        </p:nvSpPr>
        <p:spPr>
          <a:xfrm flipH="1">
            <a:off x="539552" y="955817"/>
            <a:ext cx="6408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上海外国语大学实验室安全教育课程学习手册</a:t>
            </a:r>
            <a:endParaRPr lang="id-ID" sz="4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F2D02E-2F2E-3FDD-7E91-F2E77953BDAC}"/>
              </a:ext>
            </a:extLst>
          </p:cNvPr>
          <p:cNvSpPr/>
          <p:nvPr/>
        </p:nvSpPr>
        <p:spPr>
          <a:xfrm>
            <a:off x="2699792" y="3075806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服务支持：超星集团</a:t>
            </a:r>
          </a:p>
        </p:txBody>
      </p:sp>
    </p:spTree>
    <p:extLst>
      <p:ext uri="{BB962C8B-B14F-4D97-AF65-F5344CB8AC3E}">
        <p14:creationId xmlns:p14="http://schemas.microsoft.com/office/powerpoint/2010/main" val="77823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72E863-02F2-653A-7907-928B27201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75606"/>
            <a:ext cx="7187474" cy="3225418"/>
          </a:xfrm>
          <a:prstGeom prst="rect">
            <a:avLst/>
          </a:prstGeom>
        </p:spPr>
      </p:pic>
      <p:sp>
        <p:nvSpPr>
          <p:cNvPr id="4" name="Shape 575">
            <a:extLst>
              <a:ext uri="{FF2B5EF4-FFF2-40B4-BE49-F238E27FC236}">
                <a16:creationId xmlns:a16="http://schemas.microsoft.com/office/drawing/2014/main" id="{98F454E3-0511-67E3-D5F8-02CD9992C001}"/>
              </a:ext>
            </a:extLst>
          </p:cNvPr>
          <p:cNvSpPr/>
          <p:nvPr/>
        </p:nvSpPr>
        <p:spPr>
          <a:xfrm>
            <a:off x="323528" y="297715"/>
            <a:ext cx="7187474" cy="4589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、第一次进入课程，首先签署：在线学习诚信承诺书，阅读课程须知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8FB3F18-1BE5-BECB-F5CD-112A3F988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275606"/>
            <a:ext cx="3551286" cy="32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75">
            <a:extLst>
              <a:ext uri="{FF2B5EF4-FFF2-40B4-BE49-F238E27FC236}">
                <a16:creationId xmlns:a16="http://schemas.microsoft.com/office/drawing/2014/main" id="{98F454E3-0511-67E3-D5F8-02CD9992C001}"/>
              </a:ext>
            </a:extLst>
          </p:cNvPr>
          <p:cNvSpPr/>
          <p:nvPr/>
        </p:nvSpPr>
        <p:spPr>
          <a:xfrm>
            <a:off x="323528" y="297715"/>
            <a:ext cx="7187474" cy="4589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、进入课程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章节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选择章节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学习对应的视频任务点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62E791-612F-1206-FE91-4BE0E667F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1630"/>
            <a:ext cx="3672408" cy="36482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D9442E7-0811-55B6-0263-F004F450F3B5}"/>
              </a:ext>
            </a:extLst>
          </p:cNvPr>
          <p:cNvSpPr txBox="1"/>
          <p:nvPr/>
        </p:nvSpPr>
        <p:spPr>
          <a:xfrm>
            <a:off x="1403648" y="1347614"/>
            <a:ext cx="237626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提示课程任务点总数及已完成的数量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7843E67-DF49-0123-4F7A-48B749350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5765"/>
          <a:stretch/>
        </p:blipFill>
        <p:spPr>
          <a:xfrm>
            <a:off x="3137002" y="1973932"/>
            <a:ext cx="5683470" cy="286594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C328C6F-1B20-6123-7108-9144DB6531D6}"/>
              </a:ext>
            </a:extLst>
          </p:cNvPr>
          <p:cNvSpPr txBox="1"/>
          <p:nvPr/>
        </p:nvSpPr>
        <p:spPr>
          <a:xfrm>
            <a:off x="4572000" y="1630154"/>
            <a:ext cx="33123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观看视频第一次观看不可以拖拽、不支持后台播放</a:t>
            </a:r>
            <a:endParaRPr lang="zh-CN" altLang="en-US" sz="105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75">
            <a:extLst>
              <a:ext uri="{FF2B5EF4-FFF2-40B4-BE49-F238E27FC236}">
                <a16:creationId xmlns:a16="http://schemas.microsoft.com/office/drawing/2014/main" id="{98F454E3-0511-67E3-D5F8-02CD9992C001}"/>
              </a:ext>
            </a:extLst>
          </p:cNvPr>
          <p:cNvSpPr/>
          <p:nvPr/>
        </p:nvSpPr>
        <p:spPr>
          <a:xfrm>
            <a:off x="323528" y="297715"/>
            <a:ext cx="7187474" cy="4589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、进入课程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章节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选择章节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—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作答每个小节的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测验任务点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62E791-612F-1206-FE91-4BE0E667F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1630"/>
            <a:ext cx="3672408" cy="36482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D9442E7-0811-55B6-0263-F004F450F3B5}"/>
              </a:ext>
            </a:extLst>
          </p:cNvPr>
          <p:cNvSpPr txBox="1"/>
          <p:nvPr/>
        </p:nvSpPr>
        <p:spPr>
          <a:xfrm>
            <a:off x="1403648" y="1347614"/>
            <a:ext cx="237626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提示课程任务点总数及已完成的数量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328C6F-1B20-6123-7108-9144DB6531D6}"/>
              </a:ext>
            </a:extLst>
          </p:cNvPr>
          <p:cNvSpPr txBox="1"/>
          <p:nvPr/>
        </p:nvSpPr>
        <p:spPr>
          <a:xfrm>
            <a:off x="4572000" y="1630154"/>
            <a:ext cx="33123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作答测验，最终提交才能完成该任务点</a:t>
            </a:r>
            <a:endParaRPr lang="zh-CN" altLang="en-US" sz="1050" dirty="0">
              <a:solidFill>
                <a:srgbClr val="FFC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3E81F1-6BB7-7EF7-D7F4-1EF54D524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929067"/>
            <a:ext cx="2047247" cy="292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792D29-3FF8-A038-6549-A88E9B978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03598"/>
            <a:ext cx="2797446" cy="3651870"/>
          </a:xfrm>
          <a:prstGeom prst="rect">
            <a:avLst/>
          </a:prstGeom>
        </p:spPr>
      </p:pic>
      <p:sp>
        <p:nvSpPr>
          <p:cNvPr id="7" name="Shape 575">
            <a:extLst>
              <a:ext uri="{FF2B5EF4-FFF2-40B4-BE49-F238E27FC236}">
                <a16:creationId xmlns:a16="http://schemas.microsoft.com/office/drawing/2014/main" id="{E7554190-5DE9-50CB-A4C8-147A60E81D6D}"/>
              </a:ext>
            </a:extLst>
          </p:cNvPr>
          <p:cNvSpPr/>
          <p:nvPr/>
        </p:nvSpPr>
        <p:spPr>
          <a:xfrm>
            <a:off x="323528" y="297715"/>
            <a:ext cx="7187474" cy="4589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课程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考试，进入考试，在倒计时内完成并提交考试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B9EE6DB-4CCF-2FDE-F504-FEE42A630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058" y="1215927"/>
            <a:ext cx="2865110" cy="15841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6E9276-F208-8753-38A7-86CF70186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732" y="3029533"/>
            <a:ext cx="2596420" cy="17382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2D87795-C080-335B-BA52-3076885BE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958" y="1289821"/>
            <a:ext cx="3152776" cy="258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0"/>
            <a:ext cx="9324527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940" y="0"/>
            <a:ext cx="5614120" cy="51435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03848" y="272536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移动端选课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07903" y="1779662"/>
            <a:ext cx="1711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Giddyup Std" panose="03050402040302040404" pitchFamily="66" charset="0"/>
              </a:rPr>
              <a:t>03</a:t>
            </a:r>
            <a:endParaRPr lang="id-ID" sz="6600" dirty="0">
              <a:solidFill>
                <a:schemeClr val="bg1"/>
              </a:solidFill>
              <a:latin typeface="Giddyup Std" panose="0305040204030204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3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6E9745D-88A2-D6FF-03D9-165E6FBF9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0"/>
            <a:ext cx="2337954" cy="5143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CF2999-B4D3-FA7B-7A60-CC8EDC774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55" y="23686"/>
            <a:ext cx="2337954" cy="5143500"/>
          </a:xfrm>
          <a:prstGeom prst="rect">
            <a:avLst/>
          </a:prstGeom>
        </p:spPr>
      </p:pic>
      <p:pic>
        <p:nvPicPr>
          <p:cNvPr id="35" name="image5.png"/>
          <p:cNvPicPr/>
          <p:nvPr/>
        </p:nvPicPr>
        <p:blipFill>
          <a:blip r:embed="rId5" cstate="print"/>
          <a:srcRect l="80893" t="85898"/>
          <a:stretch>
            <a:fillRect/>
          </a:stretch>
        </p:blipFill>
        <p:spPr>
          <a:xfrm>
            <a:off x="7989927" y="4534759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0" name="组合 19"/>
          <p:cNvGrpSpPr/>
          <p:nvPr/>
        </p:nvGrpSpPr>
        <p:grpSpPr>
          <a:xfrm>
            <a:off x="4788026" y="915563"/>
            <a:ext cx="1542508" cy="414725"/>
            <a:chOff x="2445296" y="2060848"/>
            <a:chExt cx="2056756" cy="451608"/>
          </a:xfrm>
        </p:grpSpPr>
        <p:sp>
          <p:nvSpPr>
            <p:cNvPr id="21" name="箭头: 下 20"/>
            <p:cNvSpPr/>
            <p:nvPr/>
          </p:nvSpPr>
          <p:spPr>
            <a:xfrm rot="17687752">
              <a:off x="3965131" y="1975534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445296" y="2060848"/>
              <a:ext cx="1061173" cy="3136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2144" y="1737860"/>
            <a:ext cx="2817387" cy="473850"/>
            <a:chOff x="332979" y="2060848"/>
            <a:chExt cx="4037995" cy="477501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3834053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332979" y="2060848"/>
              <a:ext cx="1783571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45104" y="23686"/>
            <a:ext cx="1873971" cy="45874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800" dirty="0">
                <a:sym typeface="+mn-lt"/>
              </a:rPr>
              <a:t>报名课程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F3FB204-ADE6-3CD5-D6D7-58F26F52D1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418" y="0"/>
            <a:ext cx="2337954" cy="51435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B9AEC7C-DBF7-58C4-4877-E00329993101}"/>
              </a:ext>
            </a:extLst>
          </p:cNvPr>
          <p:cNvSpPr txBox="1"/>
          <p:nvPr/>
        </p:nvSpPr>
        <p:spPr>
          <a:xfrm>
            <a:off x="3211174" y="3053956"/>
            <a:ext cx="3345172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我的课程</a:t>
            </a:r>
            <a:r>
              <a:rPr lang="en-US" altLang="zh-CN" sz="1800" dirty="0">
                <a:solidFill>
                  <a:srgbClr val="FF0000"/>
                </a:solidFill>
              </a:rPr>
              <a:t>—</a:t>
            </a:r>
            <a:r>
              <a:rPr lang="zh-CN" altLang="en-US" sz="1800" dirty="0">
                <a:solidFill>
                  <a:srgbClr val="FF0000"/>
                </a:solidFill>
              </a:rPr>
              <a:t>右上角</a:t>
            </a:r>
            <a:r>
              <a:rPr lang="en-US" altLang="zh-CN" sz="1800" dirty="0">
                <a:solidFill>
                  <a:srgbClr val="FF0000"/>
                </a:solidFill>
              </a:rPr>
              <a:t>+</a:t>
            </a:r>
            <a:r>
              <a:rPr lang="zh-CN" altLang="en-US" sz="1800" dirty="0">
                <a:solidFill>
                  <a:srgbClr val="FF0000"/>
                </a:solidFill>
              </a:rPr>
              <a:t>号，自选课程</a:t>
            </a:r>
            <a:r>
              <a:rPr lang="en-US" altLang="zh-CN" sz="1800" dirty="0">
                <a:solidFill>
                  <a:srgbClr val="FF0000"/>
                </a:solidFill>
              </a:rPr>
              <a:t>—</a:t>
            </a:r>
            <a:r>
              <a:rPr lang="zh-CN" altLang="en-US" sz="1800" dirty="0">
                <a:solidFill>
                  <a:srgbClr val="FF0000"/>
                </a:solidFill>
              </a:rPr>
              <a:t>找到课程</a:t>
            </a:r>
            <a:r>
              <a:rPr lang="en-US" altLang="zh-CN" sz="1800" dirty="0">
                <a:solidFill>
                  <a:srgbClr val="FF0000"/>
                </a:solidFill>
              </a:rPr>
              <a:t>—</a:t>
            </a:r>
            <a:r>
              <a:rPr lang="zh-CN" altLang="en-US" sz="1800" dirty="0">
                <a:solidFill>
                  <a:srgbClr val="FF0000"/>
                </a:solidFill>
              </a:rPr>
              <a:t>点击报名</a:t>
            </a: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zh-CN" altLang="en-US" sz="1800" dirty="0">
                <a:solidFill>
                  <a:srgbClr val="FF0000"/>
                </a:solidFill>
              </a:rPr>
              <a:t>按钮上的数字：代表未完成任务点的个数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4FBEC8C-F798-753E-CC59-385F0B4CE5AC}"/>
              </a:ext>
            </a:extLst>
          </p:cNvPr>
          <p:cNvGrpSpPr/>
          <p:nvPr/>
        </p:nvGrpSpPr>
        <p:grpSpPr>
          <a:xfrm>
            <a:off x="7956374" y="932888"/>
            <a:ext cx="803095" cy="1022166"/>
            <a:chOff x="2445296" y="2060848"/>
            <a:chExt cx="1070835" cy="1113071"/>
          </a:xfrm>
        </p:grpSpPr>
        <p:sp>
          <p:nvSpPr>
            <p:cNvPr id="17" name="箭头: 下 16">
              <a:extLst>
                <a:ext uri="{FF2B5EF4-FFF2-40B4-BE49-F238E27FC236}">
                  <a16:creationId xmlns:a16="http://schemas.microsoft.com/office/drawing/2014/main" id="{6316D87E-125C-9960-F5E8-03C20C232026}"/>
                </a:ext>
              </a:extLst>
            </p:cNvPr>
            <p:cNvSpPr/>
            <p:nvPr/>
          </p:nvSpPr>
          <p:spPr>
            <a:xfrm rot="11865899">
              <a:off x="3196648" y="2697731"/>
              <a:ext cx="319483" cy="476188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84784C1-4656-4D79-3B68-B788BC5ABAE3}"/>
                </a:ext>
              </a:extLst>
            </p:cNvPr>
            <p:cNvSpPr/>
            <p:nvPr/>
          </p:nvSpPr>
          <p:spPr>
            <a:xfrm>
              <a:off x="2445296" y="2060848"/>
              <a:ext cx="1061173" cy="3136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5798390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6E9745D-88A2-D6FF-03D9-165E6FBF9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1"/>
            <a:ext cx="2337954" cy="51434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CF2999-B4D3-FA7B-7A60-CC8EDC774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55" y="23687"/>
            <a:ext cx="2337954" cy="5143498"/>
          </a:xfrm>
          <a:prstGeom prst="rect">
            <a:avLst/>
          </a:prstGeom>
        </p:spPr>
      </p:pic>
      <p:pic>
        <p:nvPicPr>
          <p:cNvPr id="35" name="image5.png"/>
          <p:cNvPicPr/>
          <p:nvPr/>
        </p:nvPicPr>
        <p:blipFill>
          <a:blip r:embed="rId5" cstate="print"/>
          <a:srcRect l="80893" t="85898"/>
          <a:stretch>
            <a:fillRect/>
          </a:stretch>
        </p:blipFill>
        <p:spPr>
          <a:xfrm>
            <a:off x="7989927" y="4534759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0" name="组合 19"/>
          <p:cNvGrpSpPr/>
          <p:nvPr/>
        </p:nvGrpSpPr>
        <p:grpSpPr>
          <a:xfrm>
            <a:off x="3851920" y="1981182"/>
            <a:ext cx="2114758" cy="563604"/>
            <a:chOff x="2445296" y="2060848"/>
            <a:chExt cx="2819785" cy="613727"/>
          </a:xfrm>
        </p:grpSpPr>
        <p:sp>
          <p:nvSpPr>
            <p:cNvPr id="21" name="箭头: 下 20"/>
            <p:cNvSpPr/>
            <p:nvPr/>
          </p:nvSpPr>
          <p:spPr>
            <a:xfrm rot="15022836">
              <a:off x="4728160" y="2137653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445296" y="2060848"/>
              <a:ext cx="1061173" cy="3136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66847" y="2519071"/>
            <a:ext cx="1990259" cy="516149"/>
            <a:chOff x="332979" y="2018223"/>
            <a:chExt cx="2852521" cy="520126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2648578" y="1742213"/>
              <a:ext cx="260912" cy="812932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332979" y="2060848"/>
              <a:ext cx="1783571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45104" y="23686"/>
            <a:ext cx="1873971" cy="45874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800" dirty="0">
                <a:sym typeface="+mn-lt"/>
              </a:rPr>
              <a:t>报名课程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F3FB204-ADE6-3CD5-D6D7-58F26F52D1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418" y="1"/>
            <a:ext cx="2337954" cy="5143498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B9AEC7C-DBF7-58C4-4877-E00329993101}"/>
              </a:ext>
            </a:extLst>
          </p:cNvPr>
          <p:cNvSpPr txBox="1"/>
          <p:nvPr/>
        </p:nvSpPr>
        <p:spPr>
          <a:xfrm>
            <a:off x="3211174" y="3053956"/>
            <a:ext cx="3345172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我的课程</a:t>
            </a:r>
            <a:r>
              <a:rPr lang="en-US" altLang="zh-CN" sz="1800" dirty="0">
                <a:solidFill>
                  <a:srgbClr val="FF0000"/>
                </a:solidFill>
              </a:rPr>
              <a:t>—</a:t>
            </a:r>
            <a:r>
              <a:rPr lang="zh-CN" altLang="en-US" sz="1800" dirty="0">
                <a:solidFill>
                  <a:srgbClr val="FF0000"/>
                </a:solidFill>
              </a:rPr>
              <a:t>右上角</a:t>
            </a:r>
            <a:r>
              <a:rPr lang="en-US" altLang="zh-CN" sz="1800" dirty="0">
                <a:solidFill>
                  <a:srgbClr val="FF0000"/>
                </a:solidFill>
              </a:rPr>
              <a:t>+</a:t>
            </a:r>
            <a:r>
              <a:rPr lang="zh-CN" altLang="en-US" sz="1800" dirty="0">
                <a:solidFill>
                  <a:srgbClr val="FF0000"/>
                </a:solidFill>
              </a:rPr>
              <a:t>号，自选课程</a:t>
            </a:r>
            <a:r>
              <a:rPr lang="en-US" altLang="zh-CN" sz="1800" dirty="0">
                <a:solidFill>
                  <a:srgbClr val="FF0000"/>
                </a:solidFill>
              </a:rPr>
              <a:t>—</a:t>
            </a:r>
            <a:r>
              <a:rPr lang="zh-CN" altLang="en-US" sz="1800" dirty="0">
                <a:solidFill>
                  <a:srgbClr val="FF0000"/>
                </a:solidFill>
              </a:rPr>
              <a:t>找到课程</a:t>
            </a:r>
            <a:r>
              <a:rPr lang="en-US" altLang="zh-CN" sz="1800" dirty="0">
                <a:solidFill>
                  <a:srgbClr val="FF0000"/>
                </a:solidFill>
              </a:rPr>
              <a:t>—</a:t>
            </a:r>
            <a:r>
              <a:rPr lang="zh-CN" altLang="en-US" sz="1800" dirty="0">
                <a:solidFill>
                  <a:srgbClr val="FF0000"/>
                </a:solidFill>
              </a:rPr>
              <a:t>点击报名</a:t>
            </a: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zh-CN" altLang="en-US" sz="1800" dirty="0">
                <a:solidFill>
                  <a:srgbClr val="FF0000"/>
                </a:solidFill>
              </a:rPr>
              <a:t>按钮上的数字：代表未完成任务点的个数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42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0"/>
            <a:ext cx="9324527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940" y="0"/>
            <a:ext cx="5614120" cy="51435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03848" y="272536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移动端学习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07903" y="1779662"/>
            <a:ext cx="1711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Giddyup Std" panose="03050402040302040404" pitchFamily="66" charset="0"/>
              </a:rPr>
              <a:t>04</a:t>
            </a:r>
            <a:endParaRPr lang="id-ID" sz="6600" dirty="0">
              <a:solidFill>
                <a:schemeClr val="bg1"/>
              </a:solidFill>
              <a:latin typeface="Giddyup Std" panose="0305040204030204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6E9745D-88A2-D6FF-03D9-165E6FBF9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2337955" cy="5143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CF2999-B4D3-FA7B-7A60-CC8EDC774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5" y="23686"/>
            <a:ext cx="2337955" cy="5143500"/>
          </a:xfrm>
          <a:prstGeom prst="rect">
            <a:avLst/>
          </a:prstGeom>
        </p:spPr>
      </p:pic>
      <p:pic>
        <p:nvPicPr>
          <p:cNvPr id="35" name="image5.png"/>
          <p:cNvPicPr/>
          <p:nvPr/>
        </p:nvPicPr>
        <p:blipFill>
          <a:blip r:embed="rId5" cstate="print"/>
          <a:srcRect l="80893" t="85898"/>
          <a:stretch>
            <a:fillRect/>
          </a:stretch>
        </p:blipFill>
        <p:spPr>
          <a:xfrm>
            <a:off x="7989927" y="4534759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0" name="组合 19"/>
          <p:cNvGrpSpPr/>
          <p:nvPr/>
        </p:nvGrpSpPr>
        <p:grpSpPr>
          <a:xfrm>
            <a:off x="3203848" y="1053126"/>
            <a:ext cx="3386193" cy="438504"/>
            <a:chOff x="332979" y="2060848"/>
            <a:chExt cx="4515099" cy="477501"/>
          </a:xfrm>
        </p:grpSpPr>
        <p:sp>
          <p:nvSpPr>
            <p:cNvPr id="21" name="箭头: 下 20"/>
            <p:cNvSpPr/>
            <p:nvPr/>
          </p:nvSpPr>
          <p:spPr>
            <a:xfrm rot="17687752">
              <a:off x="4311157" y="1997467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矩形 21"/>
            <p:cNvSpPr/>
            <p:nvPr/>
          </p:nvSpPr>
          <p:spPr>
            <a:xfrm>
              <a:off x="332979" y="2060848"/>
              <a:ext cx="3631225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2144" y="1563638"/>
            <a:ext cx="2817387" cy="473850"/>
            <a:chOff x="332979" y="2060848"/>
            <a:chExt cx="4037995" cy="477501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3834053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332979" y="2060848"/>
              <a:ext cx="1783571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45104" y="23686"/>
            <a:ext cx="1873971" cy="45874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800" dirty="0">
                <a:sym typeface="+mn-lt"/>
              </a:rPr>
              <a:t>课程在线学习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F3FB204-ADE6-3CD5-D6D7-58F26F52D1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418" y="0"/>
            <a:ext cx="2337954" cy="51435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B9AEC7C-DBF7-58C4-4877-E00329993101}"/>
              </a:ext>
            </a:extLst>
          </p:cNvPr>
          <p:cNvSpPr txBox="1"/>
          <p:nvPr/>
        </p:nvSpPr>
        <p:spPr>
          <a:xfrm>
            <a:off x="2769802" y="3499834"/>
            <a:ext cx="3515402" cy="136191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我</a:t>
            </a:r>
            <a:r>
              <a:rPr lang="en-US" altLang="zh-CN" sz="1800" dirty="0">
                <a:solidFill>
                  <a:srgbClr val="FF0000"/>
                </a:solidFill>
              </a:rPr>
              <a:t>-</a:t>
            </a:r>
            <a:r>
              <a:rPr lang="zh-CN" altLang="en-US" sz="1800" dirty="0">
                <a:solidFill>
                  <a:srgbClr val="FF0000"/>
                </a:solidFill>
              </a:rPr>
              <a:t>课程</a:t>
            </a:r>
            <a:r>
              <a:rPr lang="en-US" altLang="zh-CN" sz="1800" dirty="0">
                <a:solidFill>
                  <a:srgbClr val="FF0000"/>
                </a:solidFill>
              </a:rPr>
              <a:t>-</a:t>
            </a:r>
            <a:r>
              <a:rPr lang="zh-CN" altLang="en-US" sz="1800" dirty="0">
                <a:solidFill>
                  <a:srgbClr val="FF0000"/>
                </a:solidFill>
              </a:rPr>
              <a:t>点击进入课程</a:t>
            </a:r>
            <a:endParaRPr lang="en-US" altLang="zh-CN" sz="1800" dirty="0">
              <a:solidFill>
                <a:srgbClr val="FF0000"/>
              </a:solidFill>
            </a:endParaRPr>
          </a:p>
          <a:p>
            <a:endParaRPr lang="en-US" altLang="zh-CN" sz="1050" dirty="0">
              <a:solidFill>
                <a:srgbClr val="FF0000"/>
              </a:solidFill>
            </a:endParaRPr>
          </a:p>
          <a:p>
            <a:r>
              <a:rPr lang="zh-CN" altLang="en-US" sz="1800" dirty="0">
                <a:solidFill>
                  <a:srgbClr val="FF0000"/>
                </a:solidFill>
              </a:rPr>
              <a:t>阅读并同意在线学习诚信承诺书</a:t>
            </a:r>
            <a:endParaRPr lang="en-US" altLang="zh-CN" sz="1800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阅读课程须知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831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6E9745D-88A2-D6FF-03D9-165E6FBF9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0"/>
            <a:ext cx="2337954" cy="5143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CF2999-B4D3-FA7B-7A60-CC8EDC774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55" y="23686"/>
            <a:ext cx="2337954" cy="5143500"/>
          </a:xfrm>
          <a:prstGeom prst="rect">
            <a:avLst/>
          </a:prstGeom>
        </p:spPr>
      </p:pic>
      <p:pic>
        <p:nvPicPr>
          <p:cNvPr id="35" name="image5.png"/>
          <p:cNvPicPr/>
          <p:nvPr/>
        </p:nvPicPr>
        <p:blipFill>
          <a:blip r:embed="rId5" cstate="print"/>
          <a:srcRect l="80893" t="85898"/>
          <a:stretch>
            <a:fillRect/>
          </a:stretch>
        </p:blipFill>
        <p:spPr>
          <a:xfrm>
            <a:off x="7989927" y="4534759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0" name="组合 19"/>
          <p:cNvGrpSpPr/>
          <p:nvPr/>
        </p:nvGrpSpPr>
        <p:grpSpPr>
          <a:xfrm>
            <a:off x="3209677" y="4627001"/>
            <a:ext cx="3402205" cy="465029"/>
            <a:chOff x="332979" y="2031964"/>
            <a:chExt cx="4536449" cy="506385"/>
          </a:xfrm>
        </p:grpSpPr>
        <p:sp>
          <p:nvSpPr>
            <p:cNvPr id="22" name="矩形 21"/>
            <p:cNvSpPr/>
            <p:nvPr/>
          </p:nvSpPr>
          <p:spPr>
            <a:xfrm>
              <a:off x="332979" y="2060848"/>
              <a:ext cx="3631225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箭头: 下 20"/>
            <p:cNvSpPr/>
            <p:nvPr/>
          </p:nvSpPr>
          <p:spPr>
            <a:xfrm rot="14070416">
              <a:off x="4332507" y="1755954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0380" y="4534757"/>
            <a:ext cx="2563520" cy="585055"/>
            <a:chOff x="332978" y="2060847"/>
            <a:chExt cx="3674142" cy="589563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3470199" y="1870347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332978" y="2060847"/>
              <a:ext cx="1859377" cy="5895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45104" y="23686"/>
            <a:ext cx="1873971" cy="45874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800" dirty="0">
                <a:sym typeface="+mn-lt"/>
              </a:rPr>
              <a:t>课程在线学习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F3FB204-ADE6-3CD5-D6D7-58F26F52D1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18" y="0"/>
            <a:ext cx="2337955" cy="51435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B9AEC7C-DBF7-58C4-4877-E00329993101}"/>
              </a:ext>
            </a:extLst>
          </p:cNvPr>
          <p:cNvSpPr txBox="1"/>
          <p:nvPr/>
        </p:nvSpPr>
        <p:spPr>
          <a:xfrm>
            <a:off x="6107999" y="3130627"/>
            <a:ext cx="3345172" cy="19159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任务点：视频和章节测验</a:t>
            </a:r>
            <a:endParaRPr lang="en-US" altLang="zh-CN" sz="1800" dirty="0">
              <a:solidFill>
                <a:srgbClr val="FF0000"/>
              </a:solidFill>
            </a:endParaRPr>
          </a:p>
          <a:p>
            <a:endParaRPr lang="en-US" altLang="zh-CN" sz="1050" dirty="0">
              <a:solidFill>
                <a:srgbClr val="FF0000"/>
              </a:solidFill>
            </a:endParaRPr>
          </a:p>
          <a:p>
            <a:r>
              <a:rPr lang="zh-CN" altLang="en-US" sz="1800" dirty="0">
                <a:solidFill>
                  <a:srgbClr val="FF0000"/>
                </a:solidFill>
              </a:rPr>
              <a:t>橙色按钮：有未完成的任务点，完成后变成绿色</a:t>
            </a:r>
            <a:endParaRPr lang="en-US" altLang="zh-CN" sz="1800" dirty="0">
              <a:solidFill>
                <a:srgbClr val="FF0000"/>
              </a:solidFill>
            </a:endParaRPr>
          </a:p>
          <a:p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zh-CN" altLang="en-US" sz="1800" dirty="0">
                <a:solidFill>
                  <a:srgbClr val="FF0000"/>
                </a:solidFill>
              </a:rPr>
              <a:t>按钮上的数字：代表未完成任务点的个数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18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40358" y="152445"/>
            <a:ext cx="5291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网页端登录  第一次登陆用网页端登陆</a:t>
            </a:r>
          </a:p>
        </p:txBody>
      </p:sp>
      <p:sp>
        <p:nvSpPr>
          <p:cNvPr id="7" name="爆炸形 2 6"/>
          <p:cNvSpPr/>
          <p:nvPr/>
        </p:nvSpPr>
        <p:spPr>
          <a:xfrm>
            <a:off x="7467361" y="80214"/>
            <a:ext cx="1834515" cy="1244441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dirty="0">
                <a:latin typeface="黑体" panose="02010609060101010101" charset="-122"/>
                <a:ea typeface="黑体" panose="02010609060101010101" charset="-122"/>
              </a:rPr>
              <a:t>电脑端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5418" y="687290"/>
            <a:ext cx="7102491" cy="6939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浏览器输入网址：</a:t>
            </a:r>
            <a:r>
              <a:rPr lang="zh-CN" altLang="en-US" sz="1400" b="1" dirty="0">
                <a:solidFill>
                  <a:srgbClr val="FF0000"/>
                </a:solidFill>
              </a:rPr>
              <a:t> https://sisulas.mh.chaoxing.com/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3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3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r>
              <a:rPr lang="en-US" altLang="zh-CN" sz="13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3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用统一身份认证账号密码登陆后，点击“进入空间”</a:t>
            </a:r>
            <a:r>
              <a:rPr lang="en-US" altLang="zh-CN" sz="13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3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找到“我学的课”</a:t>
            </a:r>
            <a:endParaRPr lang="en-US" altLang="zh-CN" sz="1350" b="1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19369" y="2461251"/>
            <a:ext cx="272528" cy="18002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3" name="直接箭头连接符 2"/>
          <p:cNvCxnSpPr>
            <a:cxnSpLocks/>
            <a:endCxn id="2" idx="1"/>
          </p:cNvCxnSpPr>
          <p:nvPr/>
        </p:nvCxnSpPr>
        <p:spPr>
          <a:xfrm flipV="1">
            <a:off x="2560456" y="2551262"/>
            <a:ext cx="358913" cy="10856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3B42EF16-ECA6-E511-D484-0717E5725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18" y="1737624"/>
            <a:ext cx="3028713" cy="1359151"/>
          </a:xfrm>
          <a:prstGeom prst="rect">
            <a:avLst/>
          </a:prstGeom>
          <a:ln>
            <a:solidFill>
              <a:srgbClr val="2B75B3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4A315D6-26E8-44EB-11FB-1B69FB9AD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688846"/>
            <a:ext cx="3028713" cy="1478881"/>
          </a:xfrm>
          <a:prstGeom prst="rect">
            <a:avLst/>
          </a:prstGeom>
          <a:ln>
            <a:solidFill>
              <a:srgbClr val="2B75B3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E4EE78E-EA58-1CEA-8F44-38BF4F34D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18" y="3643408"/>
            <a:ext cx="4991656" cy="675913"/>
          </a:xfrm>
          <a:prstGeom prst="rect">
            <a:avLst/>
          </a:prstGeom>
          <a:ln>
            <a:solidFill>
              <a:srgbClr val="2B75B3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CBE743B-E9FD-AAD4-A322-A8D0B61B4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699" y="3253640"/>
            <a:ext cx="3461714" cy="1889860"/>
          </a:xfrm>
          <a:prstGeom prst="rect">
            <a:avLst/>
          </a:prstGeom>
          <a:ln>
            <a:solidFill>
              <a:srgbClr val="2B75B3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1CF2999-B4D3-FA7B-7A60-CC8EDC774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55" y="23686"/>
            <a:ext cx="2337954" cy="5143500"/>
          </a:xfrm>
          <a:prstGeom prst="rect">
            <a:avLst/>
          </a:prstGeom>
        </p:spPr>
      </p:pic>
      <p:pic>
        <p:nvPicPr>
          <p:cNvPr id="35" name="image5.png"/>
          <p:cNvPicPr/>
          <p:nvPr/>
        </p:nvPicPr>
        <p:blipFill>
          <a:blip r:embed="rId4" cstate="print"/>
          <a:srcRect l="80893" t="85898"/>
          <a:stretch>
            <a:fillRect/>
          </a:stretch>
        </p:blipFill>
        <p:spPr>
          <a:xfrm>
            <a:off x="7989927" y="4534759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" name="文本框 33"/>
          <p:cNvSpPr txBox="1"/>
          <p:nvPr/>
        </p:nvSpPr>
        <p:spPr>
          <a:xfrm>
            <a:off x="145104" y="23686"/>
            <a:ext cx="1873971" cy="45874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800" dirty="0">
                <a:sym typeface="+mn-lt"/>
              </a:rPr>
              <a:t>课程在线学习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F3FB204-ADE6-3CD5-D6D7-58F26F52D1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418" y="0"/>
            <a:ext cx="2337954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9CF9B21-040A-AC02-5BDE-072A096DD3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25" y="455623"/>
            <a:ext cx="3779909" cy="1718141"/>
          </a:xfrm>
          <a:prstGeom prst="rect">
            <a:avLst/>
          </a:prstGeom>
        </p:spPr>
      </p:pic>
      <p:sp>
        <p:nvSpPr>
          <p:cNvPr id="18" name="圆角矩形 10">
            <a:extLst>
              <a:ext uri="{FF2B5EF4-FFF2-40B4-BE49-F238E27FC236}">
                <a16:creationId xmlns:a16="http://schemas.microsoft.com/office/drawing/2014/main" id="{8774497F-EFA3-313D-4210-7AA65B700B38}"/>
              </a:ext>
            </a:extLst>
          </p:cNvPr>
          <p:cNvSpPr/>
          <p:nvPr/>
        </p:nvSpPr>
        <p:spPr>
          <a:xfrm>
            <a:off x="207628" y="2427734"/>
            <a:ext cx="2653126" cy="11999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900" dirty="0">
              <a:solidFill>
                <a:srgbClr val="FF0000"/>
              </a:solidFill>
            </a:endParaRPr>
          </a:p>
          <a:p>
            <a:r>
              <a:rPr lang="zh-CN" altLang="en-US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看视频时：</a:t>
            </a:r>
            <a:endParaRPr lang="en-US" altLang="zh-CN" sz="13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：第一次视频不可以拖拽。</a:t>
            </a:r>
            <a:endParaRPr lang="en-US" altLang="zh-CN" sz="13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：中间会跳出题目，答对才能继续观看</a:t>
            </a:r>
            <a:endParaRPr lang="en-US" altLang="zh-CN" sz="13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：视频不支持后台播放。</a:t>
            </a:r>
            <a:endParaRPr lang="en-US" altLang="zh-CN" sz="13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19" name="圆角矩形 10">
            <a:extLst>
              <a:ext uri="{FF2B5EF4-FFF2-40B4-BE49-F238E27FC236}">
                <a16:creationId xmlns:a16="http://schemas.microsoft.com/office/drawing/2014/main" id="{D4E03B56-01D9-3BF1-85B7-9B0F0A13B60A}"/>
              </a:ext>
            </a:extLst>
          </p:cNvPr>
          <p:cNvSpPr/>
          <p:nvPr/>
        </p:nvSpPr>
        <p:spPr>
          <a:xfrm>
            <a:off x="3635896" y="2344756"/>
            <a:ext cx="2653126" cy="24215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900" dirty="0">
              <a:solidFill>
                <a:srgbClr val="FF0000"/>
              </a:solidFill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章节测试：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：是任务点，必须完成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：做错会影响成绩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：暂时保存：可以保留答案，后续修改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提交作业：只有提交作业，这个任务点才算完成，才会计入分数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务必提交作业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460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6E9745D-88A2-D6FF-03D9-165E6FBF9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0"/>
            <a:ext cx="2337954" cy="5143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CF2999-B4D3-FA7B-7A60-CC8EDC774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55" y="23686"/>
            <a:ext cx="2337954" cy="5143500"/>
          </a:xfrm>
          <a:prstGeom prst="rect">
            <a:avLst/>
          </a:prstGeom>
        </p:spPr>
      </p:pic>
      <p:pic>
        <p:nvPicPr>
          <p:cNvPr id="35" name="image5.png"/>
          <p:cNvPicPr/>
          <p:nvPr/>
        </p:nvPicPr>
        <p:blipFill>
          <a:blip r:embed="rId5" cstate="print"/>
          <a:srcRect l="80893" t="85898"/>
          <a:stretch>
            <a:fillRect/>
          </a:stretch>
        </p:blipFill>
        <p:spPr>
          <a:xfrm>
            <a:off x="7989927" y="4534759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0" name="组合 19"/>
          <p:cNvGrpSpPr/>
          <p:nvPr/>
        </p:nvGrpSpPr>
        <p:grpSpPr>
          <a:xfrm>
            <a:off x="3190663" y="627534"/>
            <a:ext cx="3386193" cy="438504"/>
            <a:chOff x="332979" y="2060848"/>
            <a:chExt cx="4515099" cy="477501"/>
          </a:xfrm>
        </p:grpSpPr>
        <p:sp>
          <p:nvSpPr>
            <p:cNvPr id="21" name="箭头: 下 20"/>
            <p:cNvSpPr/>
            <p:nvPr/>
          </p:nvSpPr>
          <p:spPr>
            <a:xfrm rot="17687752">
              <a:off x="4311157" y="1997467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矩形 21"/>
            <p:cNvSpPr/>
            <p:nvPr/>
          </p:nvSpPr>
          <p:spPr>
            <a:xfrm>
              <a:off x="332979" y="2060848"/>
              <a:ext cx="3631225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1926" y="1349609"/>
            <a:ext cx="2817387" cy="473850"/>
            <a:chOff x="332979" y="2060848"/>
            <a:chExt cx="4037995" cy="477501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3834053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332979" y="2060848"/>
              <a:ext cx="1783571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45104" y="23686"/>
            <a:ext cx="1873971" cy="4589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800" dirty="0">
                <a:sym typeface="+mn-lt"/>
              </a:rPr>
              <a:t>课程在线考试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F3FB204-ADE6-3CD5-D6D7-58F26F52D1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418" y="0"/>
            <a:ext cx="2337954" cy="5143500"/>
          </a:xfrm>
          <a:prstGeom prst="rect">
            <a:avLst/>
          </a:prstGeom>
        </p:spPr>
      </p:pic>
      <p:sp>
        <p:nvSpPr>
          <p:cNvPr id="15" name="圆角矩形 10">
            <a:extLst>
              <a:ext uri="{FF2B5EF4-FFF2-40B4-BE49-F238E27FC236}">
                <a16:creationId xmlns:a16="http://schemas.microsoft.com/office/drawing/2014/main" id="{11C4AC70-5FCE-91F0-DF84-0E7CE7C47EFF}"/>
              </a:ext>
            </a:extLst>
          </p:cNvPr>
          <p:cNvSpPr/>
          <p:nvPr/>
        </p:nvSpPr>
        <p:spPr>
          <a:xfrm>
            <a:off x="3149986" y="1923678"/>
            <a:ext cx="3078198" cy="223224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900" dirty="0">
              <a:solidFill>
                <a:srgbClr val="FF0000"/>
              </a:solidFill>
            </a:endParaRPr>
          </a:p>
          <a:p>
            <a:r>
              <a:rPr lang="zh-CN" altLang="en-US" sz="1350" b="1" dirty="0">
                <a:solidFill>
                  <a:srgbClr val="FFFF00"/>
                </a:solidFill>
              </a:rPr>
              <a:t>考试：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en-US" altLang="zh-CN" sz="1350" b="1" dirty="0">
                <a:solidFill>
                  <a:srgbClr val="FFFF00"/>
                </a:solidFill>
              </a:rPr>
              <a:t>1</a:t>
            </a:r>
            <a:r>
              <a:rPr lang="zh-CN" altLang="en-US" sz="1350" b="1" dirty="0">
                <a:solidFill>
                  <a:srgbClr val="FFFF00"/>
                </a:solidFill>
              </a:rPr>
              <a:t>、任务点完成</a:t>
            </a:r>
            <a:r>
              <a:rPr lang="en-US" altLang="zh-CN" sz="1350" b="1" dirty="0">
                <a:solidFill>
                  <a:srgbClr val="FFFF00"/>
                </a:solidFill>
              </a:rPr>
              <a:t>90%</a:t>
            </a:r>
          </a:p>
          <a:p>
            <a:r>
              <a:rPr lang="en-US" altLang="zh-CN" sz="1350" b="1" dirty="0">
                <a:solidFill>
                  <a:srgbClr val="FFFF00"/>
                </a:solidFill>
              </a:rPr>
              <a:t>2</a:t>
            </a:r>
            <a:r>
              <a:rPr lang="zh-CN" altLang="en-US" sz="1350" b="1" dirty="0">
                <a:solidFill>
                  <a:srgbClr val="FFFF00"/>
                </a:solidFill>
              </a:rPr>
              <a:t>、</a:t>
            </a:r>
            <a:r>
              <a:rPr lang="en-US" altLang="zh-CN" sz="1350" b="1" dirty="0">
                <a:solidFill>
                  <a:srgbClr val="FFFF00"/>
                </a:solidFill>
              </a:rPr>
              <a:t>60</a:t>
            </a:r>
            <a:r>
              <a:rPr lang="zh-CN" altLang="en-US" sz="1350" b="1" dirty="0">
                <a:solidFill>
                  <a:srgbClr val="FFFF00"/>
                </a:solidFill>
              </a:rPr>
              <a:t>分钟内完成所有题目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en-US" altLang="zh-CN" sz="1350" b="1" dirty="0">
                <a:solidFill>
                  <a:srgbClr val="FFFF00"/>
                </a:solidFill>
              </a:rPr>
              <a:t>3</a:t>
            </a:r>
            <a:r>
              <a:rPr lang="zh-CN" altLang="en-US" sz="1350" b="1" dirty="0">
                <a:solidFill>
                  <a:srgbClr val="FFFF00"/>
                </a:solidFill>
              </a:rPr>
              <a:t>、考试时间完成学习任务</a:t>
            </a:r>
            <a:r>
              <a:rPr lang="en-US" altLang="zh-CN" sz="1350" b="1" dirty="0">
                <a:solidFill>
                  <a:srgbClr val="FFFF00"/>
                </a:solidFill>
              </a:rPr>
              <a:t>90%</a:t>
            </a:r>
            <a:r>
              <a:rPr lang="zh-CN" altLang="en-US" sz="1350" b="1" dirty="0">
                <a:solidFill>
                  <a:srgbClr val="FFFF00"/>
                </a:solidFill>
              </a:rPr>
              <a:t>即可参与考试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zh-CN" altLang="en-US" sz="1350" b="1" dirty="0">
                <a:solidFill>
                  <a:srgbClr val="FFFF00"/>
                </a:solidFill>
              </a:rPr>
              <a:t>截止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en-US" altLang="zh-CN" sz="1350" b="1" dirty="0">
                <a:solidFill>
                  <a:srgbClr val="FFFF00"/>
                </a:solidFill>
              </a:rPr>
              <a:t> </a:t>
            </a:r>
          </a:p>
          <a:p>
            <a:r>
              <a:rPr lang="zh-CN" altLang="en-US" sz="1350" b="1" dirty="0">
                <a:solidFill>
                  <a:srgbClr val="FFFF00"/>
                </a:solidFill>
              </a:rPr>
              <a:t>考试开始，要在倒计时时间内完成考试，到时间会自动交卷的。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5170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6E9745D-88A2-D6FF-03D9-165E6FBF9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1"/>
            <a:ext cx="2337954" cy="51434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CF2999-B4D3-FA7B-7A60-CC8EDC774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55" y="23687"/>
            <a:ext cx="2337954" cy="5143498"/>
          </a:xfrm>
          <a:prstGeom prst="rect">
            <a:avLst/>
          </a:prstGeom>
        </p:spPr>
      </p:pic>
      <p:pic>
        <p:nvPicPr>
          <p:cNvPr id="35" name="image5.png"/>
          <p:cNvPicPr/>
          <p:nvPr/>
        </p:nvPicPr>
        <p:blipFill>
          <a:blip r:embed="rId5" cstate="print"/>
          <a:srcRect l="80893" t="85898"/>
          <a:stretch>
            <a:fillRect/>
          </a:stretch>
        </p:blipFill>
        <p:spPr>
          <a:xfrm>
            <a:off x="7989927" y="4534759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733104" y="4155926"/>
            <a:ext cx="2102479" cy="473850"/>
            <a:chOff x="332979" y="2060848"/>
            <a:chExt cx="3013359" cy="477501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2809416" y="1819024"/>
              <a:ext cx="260912" cy="812932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332979" y="2060848"/>
              <a:ext cx="1783571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9F3FB204-ADE6-3CD5-D6D7-58F26F52D1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418" y="1"/>
            <a:ext cx="2337954" cy="5143498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 flipV="1">
            <a:off x="3203849" y="4610766"/>
            <a:ext cx="3258430" cy="490020"/>
            <a:chOff x="332980" y="2060848"/>
            <a:chExt cx="4120247" cy="483448"/>
          </a:xfrm>
        </p:grpSpPr>
        <p:sp>
          <p:nvSpPr>
            <p:cNvPr id="22" name="矩形 21"/>
            <p:cNvSpPr/>
            <p:nvPr/>
          </p:nvSpPr>
          <p:spPr>
            <a:xfrm>
              <a:off x="332980" y="2060848"/>
              <a:ext cx="3095812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箭头: 下 20"/>
            <p:cNvSpPr/>
            <p:nvPr/>
          </p:nvSpPr>
          <p:spPr>
            <a:xfrm rot="17687752">
              <a:off x="3916306" y="2007374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5" name="箭头: 下 14">
            <a:extLst>
              <a:ext uri="{FF2B5EF4-FFF2-40B4-BE49-F238E27FC236}">
                <a16:creationId xmlns:a16="http://schemas.microsoft.com/office/drawing/2014/main" id="{D158AAA6-D14B-4FF8-D0E3-0E5CD381DC11}"/>
              </a:ext>
            </a:extLst>
          </p:cNvPr>
          <p:cNvSpPr/>
          <p:nvPr/>
        </p:nvSpPr>
        <p:spPr>
          <a:xfrm rot="13109711" flipV="1">
            <a:off x="7649434" y="4089329"/>
            <a:ext cx="264459" cy="642893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D46B87F-A812-7041-C31C-DF7130C33094}"/>
              </a:ext>
            </a:extLst>
          </p:cNvPr>
          <p:cNvSpPr txBox="1"/>
          <p:nvPr/>
        </p:nvSpPr>
        <p:spPr>
          <a:xfrm>
            <a:off x="145104" y="23686"/>
            <a:ext cx="1873971" cy="4589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800" dirty="0">
                <a:sym typeface="+mn-lt"/>
              </a:rPr>
              <a:t>课程在线考试</a:t>
            </a:r>
          </a:p>
        </p:txBody>
      </p:sp>
    </p:spTree>
    <p:extLst>
      <p:ext uri="{BB962C8B-B14F-4D97-AF65-F5344CB8AC3E}">
        <p14:creationId xmlns:p14="http://schemas.microsoft.com/office/powerpoint/2010/main" val="396773070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6E9745D-88A2-D6FF-03D9-165E6FBF9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1"/>
            <a:ext cx="2337953" cy="51434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CF2999-B4D3-FA7B-7A60-CC8EDC774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55" y="23687"/>
            <a:ext cx="2337953" cy="5143498"/>
          </a:xfrm>
          <a:prstGeom prst="rect">
            <a:avLst/>
          </a:prstGeom>
        </p:spPr>
      </p:pic>
      <p:pic>
        <p:nvPicPr>
          <p:cNvPr id="35" name="image5.png"/>
          <p:cNvPicPr/>
          <p:nvPr/>
        </p:nvPicPr>
        <p:blipFill>
          <a:blip r:embed="rId5" cstate="print"/>
          <a:srcRect l="80893" t="85898"/>
          <a:stretch>
            <a:fillRect/>
          </a:stretch>
        </p:blipFill>
        <p:spPr>
          <a:xfrm>
            <a:off x="7989927" y="4534759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8DAA8D1-9DE0-0B84-EE19-70C7245FBF44}"/>
              </a:ext>
            </a:extLst>
          </p:cNvPr>
          <p:cNvSpPr txBox="1"/>
          <p:nvPr/>
        </p:nvSpPr>
        <p:spPr>
          <a:xfrm>
            <a:off x="145104" y="23686"/>
            <a:ext cx="1873971" cy="4589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800" dirty="0">
                <a:sym typeface="+mn-lt"/>
              </a:rPr>
              <a:t>课程进度等查询</a:t>
            </a:r>
          </a:p>
        </p:txBody>
      </p:sp>
    </p:spTree>
    <p:extLst>
      <p:ext uri="{BB962C8B-B14F-4D97-AF65-F5344CB8AC3E}">
        <p14:creationId xmlns:p14="http://schemas.microsoft.com/office/powerpoint/2010/main" val="69321643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0"/>
            <a:ext cx="9324527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940" y="0"/>
            <a:ext cx="5614120" cy="5143500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 flipH="1">
            <a:off x="2805683" y="1707654"/>
            <a:ext cx="3490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ddyup Std" panose="03050402040302040404" pitchFamily="66" charset="0"/>
              </a:rPr>
              <a:t>Thanks</a:t>
            </a:r>
            <a:endParaRPr lang="id-ID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ddyup Std" panose="030504020403020404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52413" y="15039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移动端登录</a:t>
            </a:r>
          </a:p>
        </p:txBody>
      </p:sp>
      <p:sp>
        <p:nvSpPr>
          <p:cNvPr id="7" name="爆炸形 2 6"/>
          <p:cNvSpPr/>
          <p:nvPr/>
        </p:nvSpPr>
        <p:spPr>
          <a:xfrm>
            <a:off x="7365207" y="71438"/>
            <a:ext cx="1732121" cy="1173004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>
                <a:latin typeface="黑体" panose="02010609060101010101" charset="-122"/>
                <a:ea typeface="黑体" panose="02010609060101010101" charset="-122"/>
              </a:rPr>
              <a:t>手机端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3365" y="659130"/>
            <a:ext cx="5152073" cy="50625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35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35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35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35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2111" y="70009"/>
            <a:ext cx="1095375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252413" y="1134904"/>
            <a:ext cx="8616791" cy="78247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登录方式：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点击新用户注册，手机号注册登录后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（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学校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/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单位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: 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输入并</a:t>
            </a:r>
            <a:r>
              <a:rPr lang="zh-CN" altLang="en-US" sz="12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选择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下拉提示的上海外国语大学实验室安全准入系统（或单位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UC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码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187227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）；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完善信息账号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：工号、学号； 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姓名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52413" y="1877378"/>
            <a:ext cx="7923371" cy="336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CA29E7B-1154-45D5-B192-42640F10E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17" y="2365955"/>
            <a:ext cx="1260720" cy="272976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170C9D4-77AB-4570-898E-833AFD121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1728" y="2365955"/>
            <a:ext cx="1237446" cy="272238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192853F-D0A7-432B-8E86-44108C8F3D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965" y="2365955"/>
            <a:ext cx="1242530" cy="2733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34627E2-62BC-45C7-B0C3-D8CDA38636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87" y="2365956"/>
            <a:ext cx="1250156" cy="27503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723EAA4-C277-4D6B-87FE-11F8F31BB05C}"/>
              </a:ext>
            </a:extLst>
          </p:cNvPr>
          <p:cNvSpPr txBox="1"/>
          <p:nvPr/>
        </p:nvSpPr>
        <p:spPr>
          <a:xfrm>
            <a:off x="4468630" y="4305818"/>
            <a:ext cx="2463803" cy="71558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输入上海外国语大学实验室安全准入系统</a:t>
            </a:r>
            <a:endParaRPr lang="en-US" altLang="zh-CN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并点击选择下拉提示学校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58213A3-8EDA-4838-8F77-713F114A31E6}"/>
              </a:ext>
            </a:extLst>
          </p:cNvPr>
          <p:cNvSpPr txBox="1"/>
          <p:nvPr/>
        </p:nvSpPr>
        <p:spPr>
          <a:xfrm>
            <a:off x="7213073" y="4328901"/>
            <a:ext cx="1732121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绑定：学号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工号  姓名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3616D4A-A3C5-4F85-B5BB-E6A91B46E34F}"/>
              </a:ext>
            </a:extLst>
          </p:cNvPr>
          <p:cNvSpPr txBox="1"/>
          <p:nvPr/>
        </p:nvSpPr>
        <p:spPr>
          <a:xfrm>
            <a:off x="1699685" y="4345870"/>
            <a:ext cx="2642327" cy="5078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输入手机号 获取验证码</a:t>
            </a:r>
            <a:r>
              <a:rPr lang="en-US" altLang="zh-CN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设置密码</a:t>
            </a:r>
          </a:p>
        </p:txBody>
      </p:sp>
    </p:spTree>
    <p:extLst>
      <p:ext uri="{BB962C8B-B14F-4D97-AF65-F5344CB8AC3E}">
        <p14:creationId xmlns:p14="http://schemas.microsoft.com/office/powerpoint/2010/main" val="223099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52413" y="15039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移动端登录</a:t>
            </a:r>
          </a:p>
        </p:txBody>
      </p:sp>
      <p:sp>
        <p:nvSpPr>
          <p:cNvPr id="7" name="爆炸形 2 6"/>
          <p:cNvSpPr/>
          <p:nvPr/>
        </p:nvSpPr>
        <p:spPr>
          <a:xfrm>
            <a:off x="7365207" y="71438"/>
            <a:ext cx="1732121" cy="1173004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>
                <a:latin typeface="黑体" panose="02010609060101010101" charset="-122"/>
                <a:ea typeface="黑体" panose="02010609060101010101" charset="-122"/>
              </a:rPr>
              <a:t>手机端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3365" y="659130"/>
            <a:ext cx="5152073" cy="50625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35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若手机号已注册认证过，添加新认证的流程如下：先完成登陆</a:t>
            </a:r>
            <a:endParaRPr lang="zh-CN" altLang="en-US" sz="135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2111" y="70009"/>
            <a:ext cx="1095375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252413" y="1134904"/>
            <a:ext cx="8616791" cy="78247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添加认证：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我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—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设置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—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账号管理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—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单位设置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—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添加单位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——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（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学校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/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单位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: 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输入并</a:t>
            </a:r>
            <a:r>
              <a:rPr lang="zh-CN" altLang="en-US" sz="12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选择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下拉提示的上海外国语大学实验室安全准入系统（或单位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UC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码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187227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）；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完善信息账号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：工号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/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学号； 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姓名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CA29E7B-1154-45D5-B192-42640F10E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149931"/>
            <a:ext cx="1240802" cy="272976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170C9D4-77AB-4570-898E-833AFD121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060" y="2149931"/>
            <a:ext cx="1237446" cy="272238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192853F-D0A7-432B-8E86-44108C8F3D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1252" y="2149931"/>
            <a:ext cx="1242530" cy="2733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34627E2-62BC-45C7-B0C3-D8CDA38636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5528" y="2149932"/>
            <a:ext cx="1250156" cy="27503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723EAA4-C277-4D6B-87FE-11F8F31BB05C}"/>
              </a:ext>
            </a:extLst>
          </p:cNvPr>
          <p:cNvSpPr txBox="1"/>
          <p:nvPr/>
        </p:nvSpPr>
        <p:spPr>
          <a:xfrm>
            <a:off x="3107170" y="4268346"/>
            <a:ext cx="2074253" cy="3000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单位设置</a:t>
            </a:r>
            <a:r>
              <a:rPr lang="en-US" altLang="zh-CN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添加单位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3616D4A-A3C5-4F85-B5BB-E6A91B46E34F}"/>
              </a:ext>
            </a:extLst>
          </p:cNvPr>
          <p:cNvSpPr txBox="1"/>
          <p:nvPr/>
        </p:nvSpPr>
        <p:spPr>
          <a:xfrm>
            <a:off x="186147" y="4271913"/>
            <a:ext cx="2642327" cy="3000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账号管理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7F31EFF-C8F7-C896-8B2D-EAA852015146}"/>
              </a:ext>
            </a:extLst>
          </p:cNvPr>
          <p:cNvSpPr/>
          <p:nvPr/>
        </p:nvSpPr>
        <p:spPr>
          <a:xfrm>
            <a:off x="5541464" y="2499742"/>
            <a:ext cx="432048" cy="1312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651A1ED-1AC2-2DA0-998D-6EA0BC0BD8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7430" y="2139702"/>
            <a:ext cx="1242530" cy="2733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90E2627-3857-5E43-5313-702F1AC6B6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1704" y="2139703"/>
            <a:ext cx="1250155" cy="27503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558213A3-8EDA-4838-8F77-713F114A31E6}"/>
              </a:ext>
            </a:extLst>
          </p:cNvPr>
          <p:cNvSpPr txBox="1"/>
          <p:nvPr/>
        </p:nvSpPr>
        <p:spPr>
          <a:xfrm>
            <a:off x="6214175" y="3793492"/>
            <a:ext cx="276704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输入上海外国语大学实验室安全准入系统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并点击选择下拉提示学校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8"/>
          <p:cNvSpPr/>
          <p:nvPr/>
        </p:nvSpPr>
        <p:spPr bwMode="auto">
          <a:xfrm rot="5400000">
            <a:off x="2406219" y="2091638"/>
            <a:ext cx="2230070" cy="2182181"/>
          </a:xfrm>
          <a:prstGeom prst="hexagon">
            <a:avLst/>
          </a:prstGeom>
          <a:solidFill>
            <a:schemeClr val="accent1">
              <a:lumMod val="100000"/>
            </a:schemeClr>
          </a:solidFill>
          <a:ln w="57150">
            <a:solidFill>
              <a:schemeClr val="bg1"/>
            </a:solidFill>
            <a:round/>
          </a:ln>
        </p:spPr>
        <p:txBody>
          <a:bodyPr rot="0" spcFirstLastPara="0" vert="vert270" wrap="non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端学习</a:t>
            </a:r>
          </a:p>
        </p:txBody>
      </p:sp>
      <p:sp>
        <p:nvSpPr>
          <p:cNvPr id="6" name="Hexagon 10"/>
          <p:cNvSpPr/>
          <p:nvPr/>
        </p:nvSpPr>
        <p:spPr bwMode="auto">
          <a:xfrm rot="5400000">
            <a:off x="4494893" y="2123664"/>
            <a:ext cx="2188841" cy="2141837"/>
          </a:xfrm>
          <a:prstGeom prst="hexagon">
            <a:avLst/>
          </a:prstGeom>
          <a:solidFill>
            <a:schemeClr val="accent2"/>
          </a:solidFill>
          <a:ln w="57150">
            <a:solidFill>
              <a:schemeClr val="bg1"/>
            </a:solidFill>
            <a:round/>
          </a:ln>
        </p:spPr>
        <p:txBody>
          <a:bodyPr rot="0" spcFirstLastPara="0" vert="vert270" wrap="none" lIns="91440" tIns="45720" rIns="91440" bIns="45720" anchor="ctr" anchorCtr="1" forceAA="0" compatLnSpc="1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移动端报名</a:t>
            </a:r>
          </a:p>
        </p:txBody>
      </p:sp>
      <p:sp>
        <p:nvSpPr>
          <p:cNvPr id="14" name="Rectangle 18"/>
          <p:cNvSpPr/>
          <p:nvPr/>
        </p:nvSpPr>
        <p:spPr>
          <a:xfrm>
            <a:off x="4067944" y="871649"/>
            <a:ext cx="1410432" cy="98002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</a:p>
        </p:txBody>
      </p:sp>
      <p:sp>
        <p:nvSpPr>
          <p:cNvPr id="7" name="Hexagon 8">
            <a:extLst>
              <a:ext uri="{FF2B5EF4-FFF2-40B4-BE49-F238E27FC236}">
                <a16:creationId xmlns:a16="http://schemas.microsoft.com/office/drawing/2014/main" id="{7B52B0BC-4B0D-2A38-6467-24D2367458FD}"/>
              </a:ext>
            </a:extLst>
          </p:cNvPr>
          <p:cNvSpPr/>
          <p:nvPr/>
        </p:nvSpPr>
        <p:spPr bwMode="auto">
          <a:xfrm rot="5400000">
            <a:off x="177063" y="2082878"/>
            <a:ext cx="2230070" cy="2182181"/>
          </a:xfrm>
          <a:prstGeom prst="hexagon">
            <a:avLst/>
          </a:prstGeom>
          <a:solidFill>
            <a:schemeClr val="accent1">
              <a:lumMod val="100000"/>
            </a:schemeClr>
          </a:solidFill>
          <a:ln w="57150">
            <a:solidFill>
              <a:schemeClr val="bg1"/>
            </a:solidFill>
            <a:round/>
          </a:ln>
        </p:spPr>
        <p:txBody>
          <a:bodyPr rot="0" spcFirstLastPara="0" vert="vert270" wrap="non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端报名</a:t>
            </a:r>
          </a:p>
        </p:txBody>
      </p:sp>
      <p:sp>
        <p:nvSpPr>
          <p:cNvPr id="8" name="Hexagon 10">
            <a:extLst>
              <a:ext uri="{FF2B5EF4-FFF2-40B4-BE49-F238E27FC236}">
                <a16:creationId xmlns:a16="http://schemas.microsoft.com/office/drawing/2014/main" id="{E7EA0363-8E37-4A95-33B6-98A579D7A049}"/>
              </a:ext>
            </a:extLst>
          </p:cNvPr>
          <p:cNvSpPr/>
          <p:nvPr/>
        </p:nvSpPr>
        <p:spPr bwMode="auto">
          <a:xfrm rot="5400000">
            <a:off x="6677075" y="2132425"/>
            <a:ext cx="2188841" cy="2141837"/>
          </a:xfrm>
          <a:prstGeom prst="hexagon">
            <a:avLst/>
          </a:prstGeom>
          <a:solidFill>
            <a:schemeClr val="accent2"/>
          </a:solidFill>
          <a:ln w="57150">
            <a:solidFill>
              <a:schemeClr val="bg1"/>
            </a:solidFill>
            <a:round/>
          </a:ln>
        </p:spPr>
        <p:txBody>
          <a:bodyPr rot="0" spcFirstLastPara="0" vert="vert270" wrap="none" lIns="91440" tIns="45720" rIns="91440" bIns="45720" anchor="ctr" anchorCtr="1" forceAA="0" compatLnSpc="1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0"/>
            <a:ext cx="9324527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940" y="0"/>
            <a:ext cx="5614120" cy="51435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87824" y="2725368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en-US" altLang="zh-CN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网页端报名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07903" y="1779662"/>
            <a:ext cx="1711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Giddyup Std" panose="03050402040302040404" pitchFamily="66" charset="0"/>
              </a:rPr>
              <a:t>01</a:t>
            </a:r>
            <a:endParaRPr lang="id-ID" sz="6600" dirty="0">
              <a:solidFill>
                <a:schemeClr val="bg1"/>
              </a:solidFill>
              <a:latin typeface="Giddyup Std" panose="0305040204030204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75"/>
          <p:cNvSpPr/>
          <p:nvPr/>
        </p:nvSpPr>
        <p:spPr>
          <a:xfrm>
            <a:off x="0" y="41159"/>
            <a:ext cx="8172400" cy="8744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首页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我学的课，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添加课程，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选择“上海外国语大学实验室安全教育课程”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点击“报名”，“确定”报名，报名成功，在“我学的课”中显示该课程。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B12680-EDAF-C43E-BD41-D46DECC13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74" b="39605"/>
          <a:stretch/>
        </p:blipFill>
        <p:spPr>
          <a:xfrm>
            <a:off x="323528" y="1048122"/>
            <a:ext cx="4608512" cy="23494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6FEEE5E-8B6F-0E81-CBE3-A2713FB7B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6" r="16354"/>
          <a:stretch/>
        </p:blipFill>
        <p:spPr>
          <a:xfrm>
            <a:off x="5207264" y="1048122"/>
            <a:ext cx="2779538" cy="2349430"/>
          </a:xfrm>
          <a:prstGeom prst="rect">
            <a:avLst/>
          </a:prstGeom>
          <a:ln>
            <a:solidFill>
              <a:srgbClr val="2B75B3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7D88C6-33CB-D75F-D399-7F77C03A7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795886"/>
            <a:ext cx="3413884" cy="950413"/>
          </a:xfrm>
          <a:prstGeom prst="rect">
            <a:avLst/>
          </a:prstGeom>
          <a:ln>
            <a:solidFill>
              <a:srgbClr val="2B75B3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4C7E36D-68C1-1871-51A9-8013945D3D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89" r="13377"/>
          <a:stretch/>
        </p:blipFill>
        <p:spPr>
          <a:xfrm>
            <a:off x="3932185" y="3795886"/>
            <a:ext cx="1071863" cy="972225"/>
          </a:xfrm>
          <a:prstGeom prst="rect">
            <a:avLst/>
          </a:prstGeom>
          <a:ln>
            <a:solidFill>
              <a:srgbClr val="2B75B3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388224B-4C90-66B2-1BD1-AB8EF9839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3795886"/>
            <a:ext cx="906596" cy="10073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52F4711-4016-3BDD-DDEC-98CFB8D73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232" y="3588173"/>
            <a:ext cx="1775734" cy="140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0"/>
            <a:ext cx="9324527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940" y="0"/>
            <a:ext cx="5614120" cy="51435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87824" y="2725368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en-US" altLang="zh-CN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网页端学习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07903" y="1779662"/>
            <a:ext cx="1711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Giddyup Std" panose="03050402040302040404" pitchFamily="66" charset="0"/>
              </a:rPr>
              <a:t>02</a:t>
            </a:r>
            <a:endParaRPr lang="id-ID" sz="6600" dirty="0">
              <a:solidFill>
                <a:schemeClr val="bg1"/>
              </a:solidFill>
              <a:latin typeface="Giddyup Std" panose="030504020403020404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75"/>
          <p:cNvSpPr/>
          <p:nvPr/>
        </p:nvSpPr>
        <p:spPr>
          <a:xfrm>
            <a:off x="323528" y="297715"/>
            <a:ext cx="5256584" cy="4589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首页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我学的课，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点击进入课程，既可开始学习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F746DF7-EC86-8BB8-2C3A-AB42C3F3F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97" y="987574"/>
            <a:ext cx="4317504" cy="341273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BD027EB-FC28-9850-B58F-D45A4C62539C}"/>
              </a:ext>
            </a:extLst>
          </p:cNvPr>
          <p:cNvSpPr txBox="1"/>
          <p:nvPr/>
        </p:nvSpPr>
        <p:spPr>
          <a:xfrm>
            <a:off x="5868144" y="3147814"/>
            <a:ext cx="4659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课程封面有学习时间提示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06563"/>
      </a:accent1>
      <a:accent2>
        <a:srgbClr val="638F91"/>
      </a:accent2>
      <a:accent3>
        <a:srgbClr val="706563"/>
      </a:accent3>
      <a:accent4>
        <a:srgbClr val="638F91"/>
      </a:accent4>
      <a:accent5>
        <a:srgbClr val="706563"/>
      </a:accent5>
      <a:accent6>
        <a:srgbClr val="638F91"/>
      </a:accent6>
      <a:hlink>
        <a:srgbClr val="124668"/>
      </a:hlink>
      <a:folHlink>
        <a:srgbClr val="2B75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779</Words>
  <Application>Microsoft Office PowerPoint</Application>
  <PresentationFormat>全屏显示(16:9)</PresentationFormat>
  <Paragraphs>105</Paragraphs>
  <Slides>24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Giddyup Std</vt:lpstr>
      <vt:lpstr>黑体</vt:lpstr>
      <vt:lpstr>微软雅黑</vt:lpstr>
      <vt:lpstr>Arial</vt:lpstr>
      <vt:lpstr>Calibri</vt:lpstr>
      <vt:lpstr>第一PPT，www.1ppt.com</vt:lpstr>
      <vt:lpstr>PowerPoint 演示文稿</vt:lpstr>
      <vt:lpstr>PowerPoint 演示文稿</vt:lpstr>
      <vt:lpstr>手机上下载并安装学习通APP： 扫描右方二维码或在手机应用市场中搜索“学习通”进行下载。</vt:lpstr>
      <vt:lpstr>若手机号已注册认证过，添加新认证的流程如下：先完成登陆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Wei Yu</cp:lastModifiedBy>
  <cp:revision>437</cp:revision>
  <cp:lastPrinted>2017-10-27T01:50:00Z</cp:lastPrinted>
  <dcterms:created xsi:type="dcterms:W3CDTF">2015-12-11T17:46:00Z</dcterms:created>
  <dcterms:modified xsi:type="dcterms:W3CDTF">2022-07-27T03:58:50Z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