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385" r:id="rId3"/>
    <p:sldId id="454" r:id="rId5"/>
    <p:sldId id="408" r:id="rId6"/>
    <p:sldId id="420" r:id="rId7"/>
    <p:sldId id="357" r:id="rId8"/>
    <p:sldId id="430" r:id="rId9"/>
    <p:sldId id="263" r:id="rId10"/>
    <p:sldId id="264" r:id="rId11"/>
    <p:sldId id="265" r:id="rId12"/>
    <p:sldId id="273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7" r:id="rId23"/>
    <p:sldId id="281" r:id="rId24"/>
    <p:sldId id="322" r:id="rId25"/>
    <p:sldId id="297" r:id="rId26"/>
    <p:sldId id="318" r:id="rId27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B795B"/>
    <a:srgbClr val="2B75B3"/>
    <a:srgbClr val="124668"/>
    <a:srgbClr val="AF2B14"/>
    <a:srgbClr val="E6E6E6"/>
    <a:srgbClr val="CC594A"/>
    <a:srgbClr val="DC8B82"/>
    <a:srgbClr val="F8B2BD"/>
    <a:srgbClr val="C15466"/>
    <a:srgbClr val="195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876" autoAdjust="0"/>
    <p:restoredTop sz="75138" autoAdjust="0"/>
  </p:normalViewPr>
  <p:slideViewPr>
    <p:cSldViewPr>
      <p:cViewPr varScale="1">
        <p:scale>
          <a:sx n="113" d="100"/>
          <a:sy n="113" d="100"/>
        </p:scale>
        <p:origin x="1146" y="10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5BB6E-C017-4F33-A026-147B56E3B9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如果你是第一次接触在线学习，你可能第一次听说“尔雅通识课”。实际上，全国范围内已有</a:t>
            </a:r>
            <a:r>
              <a:rPr lang="en-US" altLang="zh-CN" dirty="0"/>
              <a:t>4000</a:t>
            </a:r>
            <a:r>
              <a:rPr lang="zh-CN" altLang="en-US" dirty="0"/>
              <a:t>万学生人次通过学习尔雅课程获得相应的学分。所以你不是一个人在战斗，还有来自全国</a:t>
            </a:r>
            <a:r>
              <a:rPr lang="en-US" altLang="zh-CN" dirty="0"/>
              <a:t>1700</a:t>
            </a:r>
            <a:r>
              <a:rPr lang="zh-CN" altLang="en-US" dirty="0"/>
              <a:t>多所高校的学生和你一起学习。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学习尔雅通识课究竟有什么好处？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你将有机会对话各大</a:t>
            </a:r>
            <a:r>
              <a:rPr lang="en-US" altLang="zh-CN" dirty="0"/>
              <a:t>211</a:t>
            </a:r>
            <a:r>
              <a:rPr lang="zh-CN" altLang="en-US" dirty="0"/>
              <a:t>、</a:t>
            </a:r>
            <a:r>
              <a:rPr lang="en-US" altLang="zh-CN" dirty="0"/>
              <a:t>985</a:t>
            </a:r>
            <a:r>
              <a:rPr lang="zh-CN" altLang="en-US" dirty="0"/>
              <a:t>高校的名师大家，去学习本校生抢破头也抢不上的课程。如果以后打算考研，这将是你不错的接触导师的方式。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在线学习是一种个性化的学习，学习节奏自己把控，什么时候学，学什么，学几遍都是自己说了算。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尔雅通识课还支持手机端学习，而且资源更丰富、互动更及时，通过</a:t>
            </a:r>
            <a:r>
              <a:rPr lang="en-US" altLang="zh-CN" dirty="0"/>
              <a:t>App</a:t>
            </a:r>
            <a:r>
              <a:rPr lang="zh-CN" altLang="en-US" dirty="0"/>
              <a:t>“学习通”你可以把那些零散的时间，比如排队打饭、上自习、回家路上等都利用起来。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整个学习过程并不孤独，你可以随时和一起学习的小伙伴交流，可以向授课老师提问，可以及时分享有趣的内容。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尔雅属于超星集团的通识课品牌，超星集团有着</a:t>
            </a:r>
            <a:r>
              <a:rPr lang="en-US" altLang="zh-CN" dirty="0"/>
              <a:t>20</a:t>
            </a:r>
            <a:r>
              <a:rPr lang="zh-CN" altLang="en-US" dirty="0"/>
              <a:t>多年图书、教学资源的积累，</a:t>
            </a:r>
            <a:r>
              <a:rPr lang="en-US" altLang="zh-CN" dirty="0"/>
              <a:t>3000</a:t>
            </a:r>
            <a:r>
              <a:rPr lang="zh-CN" altLang="en-US" dirty="0"/>
              <a:t>万册的资源都可为你所用，从</a:t>
            </a:r>
            <a:r>
              <a:rPr lang="en-US" altLang="zh-CN" dirty="0"/>
              <a:t>《</a:t>
            </a:r>
            <a:r>
              <a:rPr lang="zh-CN" altLang="en-US" dirty="0"/>
              <a:t>冰与火之歌</a:t>
            </a:r>
            <a:r>
              <a:rPr lang="en-US" altLang="zh-CN" dirty="0"/>
              <a:t>》</a:t>
            </a:r>
            <a:r>
              <a:rPr lang="zh-CN" altLang="en-US" dirty="0"/>
              <a:t>到</a:t>
            </a:r>
            <a:r>
              <a:rPr lang="en-US" altLang="zh-CN" dirty="0"/>
              <a:t>BBC</a:t>
            </a:r>
            <a:r>
              <a:rPr lang="zh-CN" altLang="en-US" dirty="0"/>
              <a:t>纪录片，这些都能在“学习通”上获得。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·</a:t>
            </a:r>
            <a:r>
              <a:rPr lang="zh-CN" altLang="en-US" dirty="0"/>
              <a:t>完成任务点才能获得课程成绩。任务点分布在课程视频、章节测验，还有课程末尾的阅读任务。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在指定时间内完成学习、考试。留意学校的通知，把握好时间和节奏，准时完成课程学习，准时参加考试。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遇到状况找客服。比如账号问题、登录问题、学习进度问题，都可以点击课程学习页面上的“在线客服”咨询。</a:t>
            </a:r>
            <a:endParaRPr lang="en-US" altLang="zh-CN" dirty="0"/>
          </a:p>
          <a:p>
            <a:r>
              <a:rPr lang="en-US" altLang="zh-CN" dirty="0"/>
              <a:t>·</a:t>
            </a:r>
            <a:r>
              <a:rPr lang="zh-CN" altLang="en-US" dirty="0"/>
              <a:t>课程难题问答疑团队。尔雅有一支由专业人员和授课老师组成的课程内容答疑团队，课程学习的过程中，如果有疑问，可以在那里获得答案。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81" y="0"/>
            <a:ext cx="9321290" cy="5141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jpeg"/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0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6.jpe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6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4.jpeg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3.e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31840" y="2555814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学习通介绍</a:t>
            </a:r>
            <a:endParaRPr lang="zh-CN" altLang="en-US" sz="28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 flipH="1">
            <a:off x="2627784" y="1899004"/>
            <a:ext cx="38884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季学期</a:t>
            </a:r>
            <a:endParaRPr lang="id-ID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3479" y="1832541"/>
            <a:ext cx="5172122" cy="1810870"/>
            <a:chOff x="1982580" y="1832281"/>
            <a:chExt cx="5173918" cy="1811499"/>
          </a:xfrm>
        </p:grpSpPr>
        <p:cxnSp>
          <p:nvCxnSpPr>
            <p:cNvPr id="69" name="Straight Connector 37"/>
            <p:cNvCxnSpPr/>
            <p:nvPr/>
          </p:nvCxnSpPr>
          <p:spPr>
            <a:xfrm rot="8040000" flipH="1" flipV="1">
              <a:off x="2743165" y="2746622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iamond 38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cxnSp>
          <p:nvCxnSpPr>
            <p:cNvPr id="67" name="Straight Connector 41"/>
            <p:cNvCxnSpPr/>
            <p:nvPr/>
          </p:nvCxnSpPr>
          <p:spPr>
            <a:xfrm rot="13440000" flipH="1" flipV="1">
              <a:off x="3566506" y="2742777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iamond 42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cxnSp>
          <p:nvCxnSpPr>
            <p:cNvPr id="65" name="Straight Connector 45"/>
            <p:cNvCxnSpPr/>
            <p:nvPr/>
          </p:nvCxnSpPr>
          <p:spPr>
            <a:xfrm rot="8040000" flipH="1" flipV="1">
              <a:off x="4422460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46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cxnSp>
          <p:nvCxnSpPr>
            <p:cNvPr id="63" name="Straight Connector 49"/>
            <p:cNvCxnSpPr/>
            <p:nvPr/>
          </p:nvCxnSpPr>
          <p:spPr>
            <a:xfrm rot="13440000" flipH="1" flipV="1">
              <a:off x="5245801" y="2742778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50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solidFill>
              <a:srgbClr val="07528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cxnSp>
          <p:nvCxnSpPr>
            <p:cNvPr id="61" name="Straight Connector 53"/>
            <p:cNvCxnSpPr/>
            <p:nvPr/>
          </p:nvCxnSpPr>
          <p:spPr>
            <a:xfrm rot="8040000" flipH="1" flipV="1">
              <a:off x="6099304" y="2746623"/>
              <a:ext cx="301394" cy="157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iamond 54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solidFill>
              <a:srgbClr val="FFC000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sp>
          <p:nvSpPr>
            <p:cNvPr id="14" name="Diamond 55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solidFill>
              <a:srgbClr val="0FA0D7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15" name="Group 56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Freeform: Shape 57"/>
              <p:cNvSpPr/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9" name="Freeform: Shape 58"/>
              <p:cNvSpPr/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grpSp>
          <p:nvGrpSpPr>
            <p:cNvPr id="16" name="Group 59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Freeform: Shape 60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4" name="Freeform: Shape 61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5" name="Freeform: Shape 62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6" name="Freeform: Shape 63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7" name="Freeform: Shape 64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Freeform: Shape 66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2" name="Freeform: Shape 67"/>
              <p:cNvSpPr/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grpSp>
          <p:nvGrpSpPr>
            <p:cNvPr id="18" name="Group 68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Freeform: Shape 69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7" name="Freeform: Shape 70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8" name="Freeform: Shape 71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9" name="Freeform: Shape 72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50" name="Freeform: Shape 73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grpSp>
          <p:nvGrpSpPr>
            <p:cNvPr id="19" name="Group 105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Freeform: Shape 106"/>
              <p:cNvSpPr/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3" name="Freeform: Shape 107"/>
              <p:cNvSpPr/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4" name="Freeform: Shape 108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5" name="Freeform: Shape 109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grpSp>
          <p:nvGrpSpPr>
            <p:cNvPr id="20" name="Group 110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Freeform: Shape 111"/>
              <p:cNvSpPr/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0" name="Freeform: Shape 11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1" name="Oval 113"/>
              <p:cNvSpPr/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</p:grpSp>
      <p:sp>
        <p:nvSpPr>
          <p:cNvPr id="70" name="文本框 37"/>
          <p:cNvSpPr txBox="1"/>
          <p:nvPr/>
        </p:nvSpPr>
        <p:spPr>
          <a:xfrm>
            <a:off x="2941241" y="203158"/>
            <a:ext cx="3368949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800">
              <a:defRPr/>
            </a:pPr>
            <a:r>
              <a:rPr lang="zh-CN" altLang="en-US" sz="1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登录学习通之后你能获得什么？</a:t>
            </a:r>
            <a:endParaRPr lang="en-US" altLang="zh-CN" sz="1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/>
          <p:cNvCxnSpPr>
            <a:endCxn id="70" idx="1"/>
          </p:cNvCxnSpPr>
          <p:nvPr/>
        </p:nvCxnSpPr>
        <p:spPr>
          <a:xfrm flipV="1">
            <a:off x="1875" y="376214"/>
            <a:ext cx="2939366" cy="5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70" idx="3"/>
          </p:cNvCxnSpPr>
          <p:nvPr/>
        </p:nvCxnSpPr>
        <p:spPr>
          <a:xfrm>
            <a:off x="6310190" y="376214"/>
            <a:ext cx="2832224" cy="5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60"/>
          <p:cNvSpPr>
            <a:spLocks noChangeArrowheads="1"/>
          </p:cNvSpPr>
          <p:nvPr/>
        </p:nvSpPr>
        <p:spPr bwMode="auto">
          <a:xfrm>
            <a:off x="1508132" y="3827345"/>
            <a:ext cx="185435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万集名师讲座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文本框 60"/>
          <p:cNvSpPr>
            <a:spLocks noChangeArrowheads="1"/>
          </p:cNvSpPr>
          <p:nvPr/>
        </p:nvSpPr>
        <p:spPr bwMode="auto">
          <a:xfrm>
            <a:off x="1130640" y="1627735"/>
            <a:ext cx="1982547" cy="4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万册图书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60"/>
          <p:cNvSpPr>
            <a:spLocks noChangeArrowheads="1"/>
          </p:cNvSpPr>
          <p:nvPr/>
        </p:nvSpPr>
        <p:spPr bwMode="auto">
          <a:xfrm>
            <a:off x="7172868" y="1884124"/>
            <a:ext cx="1146070" cy="59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名师公开课</a:t>
            </a:r>
            <a:endParaRPr lang="en-US" altLang="zh-CN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每周直播课</a:t>
            </a:r>
            <a:endParaRPr lang="en-US" altLang="zh-CN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文本框 60"/>
          <p:cNvSpPr>
            <a:spLocks noChangeArrowheads="1"/>
          </p:cNvSpPr>
          <p:nvPr/>
        </p:nvSpPr>
        <p:spPr bwMode="auto">
          <a:xfrm>
            <a:off x="4993244" y="4114385"/>
            <a:ext cx="2030620" cy="4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海量优质专题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3138" y="563528"/>
            <a:ext cx="1561390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>
            <a:defPPr>
              <a:defRPr lang="en-US"/>
            </a:defPPr>
            <a:lvl1pPr algn="ctr" defTabSz="685800">
              <a:defRPr ker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海量资源</a:t>
            </a:r>
            <a:endPara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671683" y="1284759"/>
            <a:ext cx="2645959" cy="8460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快捷学术搜索引擎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/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3558" y="3539488"/>
            <a:ext cx="1304712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种报纸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2762" y="3148397"/>
            <a:ext cx="1447329" cy="369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6500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种期刊</a:t>
            </a:r>
            <a:endParaRPr lang="en-US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4" name="image5.png"/>
          <p:cNvPicPr/>
          <p:nvPr/>
        </p:nvPicPr>
        <p:blipFill>
          <a:blip r:embed="rId1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62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 descr="C:\Users\Administrator\Desktop\学习通截图\微信图片_201808241155342.jpg微信图片_20180824115534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382349" y="265112"/>
              <a:ext cx="3559443" cy="63277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45829" y="-5573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98" y="252200"/>
              <a:ext cx="3555104" cy="6323346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95" y="262306"/>
              <a:ext cx="3552238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923297" y="842929"/>
            <a:ext cx="2922655" cy="855312"/>
            <a:chOff x="3055948" y="3154007"/>
            <a:chExt cx="3897024" cy="1140460"/>
          </a:xfrm>
        </p:grpSpPr>
        <p:sp>
          <p:nvSpPr>
            <p:cNvPr id="25" name="矩形 24"/>
            <p:cNvSpPr/>
            <p:nvPr/>
          </p:nvSpPr>
          <p:spPr>
            <a:xfrm>
              <a:off x="3055948" y="3720427"/>
              <a:ext cx="701040" cy="574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>
              <a:stCxn id="25" idx="3"/>
            </p:cNvCxnSpPr>
            <p:nvPr/>
          </p:nvCxnSpPr>
          <p:spPr>
            <a:xfrm flipV="1">
              <a:off x="3757017" y="3154007"/>
              <a:ext cx="3195955" cy="853440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223313" y="2277439"/>
            <a:ext cx="3254091" cy="964845"/>
            <a:chOff x="2435780" y="228200"/>
            <a:chExt cx="8455107" cy="1286397"/>
          </a:xfrm>
        </p:grpSpPr>
        <p:sp>
          <p:nvSpPr>
            <p:cNvPr id="36" name="矩形 35"/>
            <p:cNvSpPr/>
            <p:nvPr/>
          </p:nvSpPr>
          <p:spPr>
            <a:xfrm>
              <a:off x="2435780" y="866319"/>
              <a:ext cx="2045411" cy="648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4481191" y="228200"/>
              <a:ext cx="6409696" cy="938448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hape 575"/>
          <p:cNvSpPr/>
          <p:nvPr/>
        </p:nvSpPr>
        <p:spPr>
          <a:xfrm>
            <a:off x="98160" y="16949"/>
            <a:ext cx="1781263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拓展资源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31048" y="346977"/>
            <a:ext cx="1902232" cy="745897"/>
            <a:chOff x="2435780" y="866320"/>
            <a:chExt cx="5279555" cy="2044066"/>
          </a:xfrm>
        </p:grpSpPr>
        <p:sp>
          <p:nvSpPr>
            <p:cNvPr id="20" name="矩形 19"/>
            <p:cNvSpPr/>
            <p:nvPr/>
          </p:nvSpPr>
          <p:spPr>
            <a:xfrm>
              <a:off x="2435780" y="866320"/>
              <a:ext cx="1083022" cy="6482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3683676" y="1196463"/>
              <a:ext cx="4031659" cy="1713923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48926" y="107"/>
            <a:ext cx="3046387" cy="5143294"/>
            <a:chOff x="3049984" y="8"/>
            <a:chExt cx="3047445" cy="5145080"/>
          </a:xfrm>
        </p:grpSpPr>
        <p:grpSp>
          <p:nvGrpSpPr>
            <p:cNvPr id="6" name="组合 5"/>
            <p:cNvGrpSpPr/>
            <p:nvPr/>
          </p:nvGrpSpPr>
          <p:grpSpPr>
            <a:xfrm>
              <a:off x="3049984" y="8"/>
              <a:ext cx="3047445" cy="514508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1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" name="图片 4" descr="C:\Users\Administrator\Desktop\学习通截图\微信图片_20180824104621.jpg微信图片_20180824104621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4306698" y="249383"/>
                <a:ext cx="3559810" cy="6328980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1901" y="4599478"/>
              <a:ext cx="2443611" cy="335818"/>
            </a:xfrm>
            <a:prstGeom prst="rect">
              <a:avLst/>
            </a:prstGeom>
          </p:spPr>
        </p:pic>
      </p:grpSp>
      <p:pic>
        <p:nvPicPr>
          <p:cNvPr id="4" name="图片 3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81672" y="176068"/>
            <a:ext cx="2683089" cy="4769460"/>
          </a:xfrm>
          <a:prstGeom prst="rect">
            <a:avLst/>
          </a:prstGeom>
        </p:spPr>
      </p:pic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534759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3233928" y="871339"/>
            <a:ext cx="3028379" cy="438504"/>
            <a:chOff x="332979" y="2060848"/>
            <a:chExt cx="4037995" cy="477501"/>
          </a:xfrm>
        </p:grpSpPr>
        <p:sp>
          <p:nvSpPr>
            <p:cNvPr id="21" name="箭头: 下 20"/>
            <p:cNvSpPr/>
            <p:nvPr/>
          </p:nvSpPr>
          <p:spPr>
            <a:xfrm rot="17687752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矩形 21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4" y="187129"/>
            <a:ext cx="2668600" cy="474655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9585" y="1309844"/>
            <a:ext cx="2817387" cy="473850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989739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5104" y="23686"/>
            <a:ext cx="1873971" cy="45874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1800" dirty="0">
                <a:sym typeface="+mn-lt"/>
              </a:rPr>
              <a:t>课程在线学习</a:t>
            </a:r>
            <a:endParaRPr lang="zh-CN" altLang="en-US" sz="1800" dirty="0"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3812" y="871339"/>
            <a:ext cx="1175919" cy="369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58927" y="1391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05009.jpg微信图片_2018082410500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299966" y="249383"/>
              <a:ext cx="3559810" cy="6328980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3620966" y="795883"/>
            <a:ext cx="555286" cy="324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5" name="圆角矩形 10"/>
          <p:cNvSpPr/>
          <p:nvPr/>
        </p:nvSpPr>
        <p:spPr>
          <a:xfrm>
            <a:off x="6210734" y="2726421"/>
            <a:ext cx="2653126" cy="14295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看视频时：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：第一次视频不可以拖拽。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：中间会跳出题目，答对才能继续观看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13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：视频不支持后台播放。</a:t>
            </a:r>
            <a:endParaRPr lang="en-US" altLang="zh-CN" sz="13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431" y="199640"/>
            <a:ext cx="2655944" cy="472231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87505" y="795190"/>
            <a:ext cx="2705420" cy="2189761"/>
            <a:chOff x="3422882" y="3605551"/>
            <a:chExt cx="3372251" cy="2919793"/>
          </a:xfrm>
        </p:grpSpPr>
        <p:sp>
          <p:nvSpPr>
            <p:cNvPr id="31" name="矩形 30"/>
            <p:cNvSpPr/>
            <p:nvPr/>
          </p:nvSpPr>
          <p:spPr>
            <a:xfrm>
              <a:off x="3422882" y="6181093"/>
              <a:ext cx="1234483" cy="3442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V="1">
              <a:off x="3708425" y="5949280"/>
              <a:ext cx="215759" cy="2318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10"/>
            <p:cNvSpPr/>
            <p:nvPr/>
          </p:nvSpPr>
          <p:spPr>
            <a:xfrm>
              <a:off x="3862686" y="3605551"/>
              <a:ext cx="2932447" cy="2448272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r>
                <a:rPr lang="zh-CN" altLang="en-US" sz="1350" dirty="0">
                  <a:solidFill>
                    <a:schemeClr val="accent2"/>
                  </a:solidFill>
                </a:rPr>
                <a:t>任务点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视频和章节测验</a:t>
              </a:r>
              <a:endParaRPr lang="en-US" altLang="zh-CN" sz="1350" dirty="0">
                <a:solidFill>
                  <a:schemeClr val="bg1"/>
                </a:solidFill>
              </a:endParaRPr>
            </a:p>
            <a:p>
              <a:endParaRPr lang="en-US" altLang="zh-CN" sz="900" dirty="0">
                <a:solidFill>
                  <a:srgbClr val="FF0000"/>
                </a:solidFill>
              </a:endParaRPr>
            </a:p>
            <a:p>
              <a:r>
                <a:rPr lang="zh-CN" altLang="en-US" sz="1350" dirty="0">
                  <a:solidFill>
                    <a:srgbClr val="FF891C"/>
                  </a:solidFill>
                </a:rPr>
                <a:t>橙色按钮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有未完成的任务点，完成后变成</a:t>
              </a:r>
              <a:r>
                <a:rPr lang="zh-CN" altLang="en-US" sz="1350" dirty="0">
                  <a:solidFill>
                    <a:schemeClr val="accent6"/>
                  </a:solidFill>
                </a:rPr>
                <a:t>绿色</a:t>
              </a:r>
              <a:endParaRPr lang="en-US" altLang="zh-CN" sz="1350" dirty="0">
                <a:solidFill>
                  <a:schemeClr val="accent6"/>
                </a:solidFill>
              </a:endParaRPr>
            </a:p>
            <a:p>
              <a:endParaRPr lang="en-US" altLang="zh-CN" sz="1350" dirty="0">
                <a:solidFill>
                  <a:schemeClr val="accent6"/>
                </a:solidFill>
              </a:endParaRPr>
            </a:p>
            <a:p>
              <a:r>
                <a:rPr lang="zh-CN" altLang="en-US" sz="1350" dirty="0">
                  <a:solidFill>
                    <a:srgbClr val="FF891C"/>
                  </a:solidFill>
                </a:rPr>
                <a:t>按钮上的数字</a:t>
              </a:r>
              <a:r>
                <a:rPr lang="zh-CN" altLang="en-US" sz="1350" dirty="0">
                  <a:solidFill>
                    <a:srgbClr val="FF0000"/>
                  </a:solidFill>
                </a:rPr>
                <a:t>：</a:t>
              </a:r>
              <a:r>
                <a:rPr lang="zh-CN" altLang="en-US" sz="1350" dirty="0">
                  <a:solidFill>
                    <a:schemeClr val="bg1"/>
                  </a:solidFill>
                </a:rPr>
                <a:t>代表未完成任务点的个数</a:t>
              </a:r>
              <a:endParaRPr lang="en-US" altLang="zh-CN" sz="135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5926" y="3600887"/>
            <a:ext cx="2932635" cy="438610"/>
            <a:chOff x="-313687" y="2060848"/>
            <a:chExt cx="4866200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4015591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-313687" y="2060848"/>
              <a:ext cx="4277890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6" name="Shape 575"/>
          <p:cNvSpPr/>
          <p:nvPr/>
        </p:nvSpPr>
        <p:spPr>
          <a:xfrm>
            <a:off x="98159" y="16949"/>
            <a:ext cx="2352583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任务点：视频测验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image5.png"/>
          <p:cNvPicPr/>
          <p:nvPr/>
        </p:nvPicPr>
        <p:blipFill>
          <a:blip r:embed="rId4" cstate="print"/>
          <a:srcRect l="80893" t="85898"/>
          <a:stretch>
            <a:fillRect/>
          </a:stretch>
        </p:blipFill>
        <p:spPr>
          <a:xfrm>
            <a:off x="7989927" y="4680486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 rot="3420000">
            <a:off x="3946232" y="1268305"/>
            <a:ext cx="652913" cy="258594"/>
          </a:xfrm>
          <a:prstGeom prst="right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圆角矩形标注 10"/>
          <p:cNvSpPr/>
          <p:nvPr/>
        </p:nvSpPr>
        <p:spPr>
          <a:xfrm>
            <a:off x="5667810" y="532050"/>
            <a:ext cx="3561736" cy="2020650"/>
          </a:xfrm>
          <a:prstGeom prst="wedgeRoundRectCallout">
            <a:avLst>
              <a:gd name="adj1" fmla="val -73786"/>
              <a:gd name="adj2" fmla="val 425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3" name="图片 12" descr="微信图片_20180824105009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7824" y="635869"/>
            <a:ext cx="3221707" cy="1812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25" name="图片 24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3467"/>
              <a:ext cx="3559444" cy="633106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37021" y="10583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123.jpg微信图片_2018082411012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93908" y="251255"/>
              <a:ext cx="3558272" cy="6325235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4894365" y="737518"/>
            <a:ext cx="756054" cy="438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矩形 22"/>
          <p:cNvSpPr/>
          <p:nvPr/>
        </p:nvSpPr>
        <p:spPr>
          <a:xfrm>
            <a:off x="3199024" y="3088938"/>
            <a:ext cx="2723092" cy="1613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10"/>
          <p:cNvSpPr/>
          <p:nvPr/>
        </p:nvSpPr>
        <p:spPr>
          <a:xfrm>
            <a:off x="3199171" y="821812"/>
            <a:ext cx="2653126" cy="24215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：是任务点，必须完成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：做错会影响成绩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：暂时保存：可以保留答案，后续修改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提交作业：只有提交作业，这个任务点才算完成，才会计入分数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务必提交作业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20167" y="3123160"/>
            <a:ext cx="3230754" cy="1445372"/>
            <a:chOff x="487177" y="847049"/>
            <a:chExt cx="5490245" cy="1573915"/>
          </a:xfrm>
        </p:grpSpPr>
        <p:sp>
          <p:nvSpPr>
            <p:cNvPr id="29" name="箭头: 下 28"/>
            <p:cNvSpPr/>
            <p:nvPr/>
          </p:nvSpPr>
          <p:spPr>
            <a:xfrm rot="13845270">
              <a:off x="3379548" y="-1418931"/>
              <a:ext cx="331894" cy="4863854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87177" y="1977055"/>
              <a:ext cx="1173476" cy="4439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 descr="C:\Users\Administrator\Desktop\学习通截图\微信图片_201808241046211.jpg微信图片_2018082410462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91621" y="187735"/>
            <a:ext cx="2669755" cy="474612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7134" y="3721738"/>
            <a:ext cx="2908370" cy="438610"/>
            <a:chOff x="492999" y="2071220"/>
            <a:chExt cx="3877976" cy="477616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92999" y="2071220"/>
              <a:ext cx="3318510" cy="4776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Shape 575"/>
          <p:cNvSpPr/>
          <p:nvPr/>
        </p:nvSpPr>
        <p:spPr>
          <a:xfrm>
            <a:off x="179260" y="10583"/>
            <a:ext cx="2259798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任务点：章节测验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  <p:bldP spid="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 descr="C:\Users\Administrator\Desktop\学习通截图\微信图片_20180824110738.jpg微信图片_20180824110738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382484" y="265112"/>
              <a:ext cx="3559175" cy="632777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302318" y="254113"/>
              <a:ext cx="3555106" cy="6319520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046211.jpg微信图片_2018082410462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199184" y="1593484"/>
            <a:ext cx="1427021" cy="1003506"/>
            <a:chOff x="3069283" y="2492896"/>
            <a:chExt cx="1902767" cy="1338059"/>
          </a:xfrm>
        </p:grpSpPr>
        <p:sp>
          <p:nvSpPr>
            <p:cNvPr id="25" name="矩形 24"/>
            <p:cNvSpPr/>
            <p:nvPr/>
          </p:nvSpPr>
          <p:spPr>
            <a:xfrm>
              <a:off x="3069283" y="2492896"/>
              <a:ext cx="576064" cy="6480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>
              <a:off x="3645535" y="2831465"/>
              <a:ext cx="1326515" cy="999490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圆角矩形 10"/>
          <p:cNvSpPr/>
          <p:nvPr/>
        </p:nvSpPr>
        <p:spPr>
          <a:xfrm>
            <a:off x="6305198" y="1096860"/>
            <a:ext cx="2653126" cy="130470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课程信息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1</a:t>
            </a:r>
            <a:r>
              <a:rPr lang="zh-CN" altLang="en-US" sz="1350" dirty="0">
                <a:solidFill>
                  <a:srgbClr val="FF0000"/>
                </a:solidFill>
              </a:rPr>
              <a:t>：考试时间。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2</a:t>
            </a:r>
            <a:r>
              <a:rPr lang="zh-CN" altLang="en-US" sz="1350" dirty="0">
                <a:solidFill>
                  <a:srgbClr val="FF0000"/>
                </a:solidFill>
              </a:rPr>
              <a:t>：考核比例。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3</a:t>
            </a:r>
            <a:r>
              <a:rPr lang="zh-CN" altLang="en-US" sz="1350" dirty="0">
                <a:solidFill>
                  <a:srgbClr val="FF0000"/>
                </a:solidFill>
              </a:rPr>
              <a:t>：已获得的分数。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pPr algn="ctr"/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44" name="圆角矩形 10"/>
          <p:cNvSpPr/>
          <p:nvPr/>
        </p:nvSpPr>
        <p:spPr>
          <a:xfrm>
            <a:off x="3225342" y="3363799"/>
            <a:ext cx="2635432" cy="140410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访问量，统计规则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1</a:t>
            </a:r>
            <a:r>
              <a:rPr lang="zh-CN" altLang="en-US" sz="1350" dirty="0">
                <a:solidFill>
                  <a:srgbClr val="FF0000"/>
                </a:solidFill>
              </a:rPr>
              <a:t>：访问课程章节内容。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en-US" altLang="zh-CN" sz="1350" dirty="0">
                <a:solidFill>
                  <a:srgbClr val="FF0000"/>
                </a:solidFill>
              </a:rPr>
              <a:t>2</a:t>
            </a:r>
            <a:r>
              <a:rPr lang="zh-CN" altLang="en-US" sz="1350" dirty="0">
                <a:solidFill>
                  <a:srgbClr val="FF0000"/>
                </a:solidFill>
              </a:rPr>
              <a:t>：每次点开视频和作业算一次</a:t>
            </a:r>
            <a:endParaRPr lang="en-US" altLang="zh-CN" sz="1350" dirty="0">
              <a:solidFill>
                <a:srgbClr val="FF0000"/>
              </a:solidFill>
            </a:endParaRPr>
          </a:p>
          <a:p>
            <a:r>
              <a:rPr lang="zh-CN" altLang="en-US" sz="1350" dirty="0">
                <a:solidFill>
                  <a:srgbClr val="FF0000"/>
                </a:solidFill>
              </a:rPr>
              <a:t>目的是希望大家能分多次登录学习课程，规律性完成。</a:t>
            </a:r>
            <a:endParaRPr lang="en-US" altLang="zh-CN" sz="1350" dirty="0">
              <a:solidFill>
                <a:srgbClr val="FF0000"/>
              </a:solidFill>
            </a:endParaRPr>
          </a:p>
        </p:txBody>
      </p:sp>
      <p:sp>
        <p:nvSpPr>
          <p:cNvPr id="19" name="Shape 575"/>
          <p:cNvSpPr/>
          <p:nvPr/>
        </p:nvSpPr>
        <p:spPr>
          <a:xfrm>
            <a:off x="98161" y="16949"/>
            <a:ext cx="2529819" cy="45862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课程信息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&amp;</a:t>
            </a: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学习记录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23788" y="2654138"/>
            <a:ext cx="1043900" cy="230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流程图: 过程 3"/>
          <p:cNvSpPr/>
          <p:nvPr/>
        </p:nvSpPr>
        <p:spPr>
          <a:xfrm>
            <a:off x="6316438" y="2424596"/>
            <a:ext cx="2642609" cy="247973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bldLvl="0" animBg="1"/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2839.jpg微信图片_2018082411283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249390" y="265165"/>
              <a:ext cx="3550942" cy="6312535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28391.jpg微信图片_20180824112839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306698" y="249383"/>
              <a:ext cx="3559810" cy="6328980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71021" y="2581657"/>
            <a:ext cx="3028379" cy="438504"/>
            <a:chOff x="332979" y="2060848"/>
            <a:chExt cx="4037995" cy="477501"/>
          </a:xfrm>
        </p:grpSpPr>
        <p:sp>
          <p:nvSpPr>
            <p:cNvPr id="37" name="箭头: 下 36"/>
            <p:cNvSpPr/>
            <p:nvPr/>
          </p:nvSpPr>
          <p:spPr>
            <a:xfrm rot="14966647">
              <a:off x="3834053" y="1854031"/>
              <a:ext cx="260912" cy="81293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48896" y="1376903"/>
            <a:ext cx="3097722" cy="1002215"/>
            <a:chOff x="332979" y="1984501"/>
            <a:chExt cx="4130456" cy="553848"/>
          </a:xfrm>
        </p:grpSpPr>
        <p:sp>
          <p:nvSpPr>
            <p:cNvPr id="19" name="箭头: 下 18"/>
            <p:cNvSpPr/>
            <p:nvPr/>
          </p:nvSpPr>
          <p:spPr>
            <a:xfrm rot="14853892">
              <a:off x="3951832" y="1625591"/>
              <a:ext cx="152694" cy="870513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32979" y="2060848"/>
              <a:ext cx="3631225" cy="4775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1" name="圆角矩形 10"/>
          <p:cNvSpPr/>
          <p:nvPr/>
        </p:nvSpPr>
        <p:spPr>
          <a:xfrm>
            <a:off x="6300246" y="1005637"/>
            <a:ext cx="2700195" cy="242154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900" dirty="0">
              <a:solidFill>
                <a:srgbClr val="FF00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考试：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1</a:t>
            </a:r>
            <a:r>
              <a:rPr lang="zh-CN" altLang="en-US" sz="1350" b="1" dirty="0">
                <a:solidFill>
                  <a:srgbClr val="FFFF00"/>
                </a:solidFill>
              </a:rPr>
              <a:t>、任务点完成</a:t>
            </a:r>
            <a:r>
              <a:rPr lang="en-US" altLang="zh-CN" sz="1350" b="1" dirty="0">
                <a:solidFill>
                  <a:srgbClr val="FFFF00"/>
                </a:solidFill>
              </a:rPr>
              <a:t>100%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2</a:t>
            </a:r>
            <a:r>
              <a:rPr lang="zh-CN" altLang="en-US" sz="1350" b="1" dirty="0">
                <a:solidFill>
                  <a:srgbClr val="FFFF00"/>
                </a:solidFill>
              </a:rPr>
              <a:t>、</a:t>
            </a:r>
            <a:r>
              <a:rPr lang="en-US" altLang="zh-CN" sz="1350" b="1" dirty="0">
                <a:solidFill>
                  <a:srgbClr val="FFFF00"/>
                </a:solidFill>
              </a:rPr>
              <a:t>60</a:t>
            </a:r>
            <a:r>
              <a:rPr lang="zh-CN" altLang="en-US" sz="1350" b="1" dirty="0">
                <a:solidFill>
                  <a:srgbClr val="FFFF00"/>
                </a:solidFill>
              </a:rPr>
              <a:t>分钟内完成所有题目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3</a:t>
            </a:r>
            <a:r>
              <a:rPr lang="zh-CN" altLang="en-US" sz="1350" b="1" dirty="0">
                <a:solidFill>
                  <a:srgbClr val="FFFF00"/>
                </a:solidFill>
              </a:rPr>
              <a:t>、考试时间完成学习任务</a:t>
            </a:r>
            <a:r>
              <a:rPr lang="en-US" altLang="zh-CN" sz="1350" b="1" dirty="0">
                <a:solidFill>
                  <a:srgbClr val="FFFF00"/>
                </a:solidFill>
              </a:rPr>
              <a:t>100%</a:t>
            </a:r>
            <a:r>
              <a:rPr lang="zh-CN" altLang="en-US" sz="1350" b="1" dirty="0">
                <a:solidFill>
                  <a:srgbClr val="FFFF00"/>
                </a:solidFill>
              </a:rPr>
              <a:t>即可参与考试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 5</a:t>
            </a:r>
            <a:r>
              <a:rPr lang="zh-CN" altLang="en-US" sz="1350" b="1" dirty="0">
                <a:solidFill>
                  <a:srgbClr val="FFFF00"/>
                </a:solidFill>
              </a:rPr>
              <a:t>月</a:t>
            </a:r>
            <a:r>
              <a:rPr lang="en-US" altLang="zh-CN" sz="1350" b="1" dirty="0">
                <a:solidFill>
                  <a:srgbClr val="FFFF00"/>
                </a:solidFill>
              </a:rPr>
              <a:t>25</a:t>
            </a:r>
            <a:r>
              <a:rPr lang="zh-CN" altLang="en-US" sz="1350" b="1" dirty="0">
                <a:solidFill>
                  <a:srgbClr val="FFFF00"/>
                </a:solidFill>
              </a:rPr>
              <a:t>日截止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考试有主观题，会有老师进行批阅后看到成绩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en-US" altLang="zh-CN" sz="1350" b="1" dirty="0">
                <a:solidFill>
                  <a:srgbClr val="FFFF00"/>
                </a:solidFill>
              </a:rPr>
              <a:t> </a:t>
            </a:r>
            <a:endParaRPr lang="en-US" altLang="zh-CN" sz="1350" b="1" dirty="0">
              <a:solidFill>
                <a:srgbClr val="FFFF00"/>
              </a:solidFill>
            </a:endParaRPr>
          </a:p>
          <a:p>
            <a:r>
              <a:rPr lang="zh-CN" altLang="en-US" sz="1350" b="1" dirty="0">
                <a:solidFill>
                  <a:srgbClr val="FFFF00"/>
                </a:solidFill>
              </a:rPr>
              <a:t>      务必提交试卷，不能暂时保存，到时间不会自动交卷的。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15" name="Shape 575"/>
          <p:cNvSpPr/>
          <p:nvPr/>
        </p:nvSpPr>
        <p:spPr>
          <a:xfrm>
            <a:off x="118643" y="108"/>
            <a:ext cx="1670205" cy="58085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完成考试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033316" y="-5573"/>
            <a:ext cx="3046387" cy="5143294"/>
            <a:chOff x="8159404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59404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5131" y="260650"/>
              <a:ext cx="3559444" cy="6336702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6089834" y="16949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292645" y="249384"/>
              <a:ext cx="3559810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3213.jpg微信图片_2018082411321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26762" y="262307"/>
              <a:ext cx="3554105" cy="631825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231150" y="2026465"/>
            <a:ext cx="2135899" cy="340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      </a:t>
            </a:r>
            <a:endParaRPr lang="zh-CN" altLang="en-US" sz="1350" dirty="0"/>
          </a:p>
        </p:txBody>
      </p:sp>
      <p:sp>
        <p:nvSpPr>
          <p:cNvPr id="17" name="Shape 575"/>
          <p:cNvSpPr/>
          <p:nvPr/>
        </p:nvSpPr>
        <p:spPr>
          <a:xfrm>
            <a:off x="98160" y="16949"/>
            <a:ext cx="1550607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互动窗口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3618500" y="3293877"/>
            <a:ext cx="2656896" cy="1558230"/>
          </a:xfrm>
          <a:prstGeom prst="wedgeRectCallout">
            <a:avLst>
              <a:gd name="adj1" fmla="val 69630"/>
              <a:gd name="adj2" fmla="val -5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 descr="微信图片_201808241132131"/>
          <p:cNvPicPr>
            <a:picLocks noChangeAspect="1"/>
          </p:cNvPicPr>
          <p:nvPr/>
        </p:nvPicPr>
        <p:blipFill>
          <a:blip r:embed="rId5" cstate="print"/>
          <a:srcRect b="65581"/>
          <a:stretch>
            <a:fillRect/>
          </a:stretch>
        </p:blipFill>
        <p:spPr>
          <a:xfrm>
            <a:off x="3703338" y="3298158"/>
            <a:ext cx="2518958" cy="154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直接箭头连接符 6"/>
          <p:cNvCxnSpPr/>
          <p:nvPr/>
        </p:nvCxnSpPr>
        <p:spPr>
          <a:xfrm flipV="1">
            <a:off x="2367049" y="577929"/>
            <a:ext cx="1485767" cy="1618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48837" y="2938832"/>
            <a:ext cx="790455" cy="264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349" y="260649"/>
              <a:ext cx="3559443" cy="633670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" name="组合 5"/>
          <p:cNvGrpSpPr/>
          <p:nvPr/>
        </p:nvGrpSpPr>
        <p:grpSpPr>
          <a:xfrm>
            <a:off x="3064165" y="11060"/>
            <a:ext cx="3046387" cy="5143294"/>
            <a:chOff x="4062616" y="10"/>
            <a:chExt cx="4062006" cy="6857990"/>
          </a:xfrm>
        </p:grpSpPr>
        <p:pic>
          <p:nvPicPr>
            <p:cNvPr id="9" name="图片 8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4062616" y="10"/>
              <a:ext cx="4062006" cy="685799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98" y="249384"/>
              <a:ext cx="3555105" cy="6328978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 descr="C:\Users\Administrator\Desktop\学习通截图\微信图片_201808241107381.jpg微信图片_20180824110738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54067" y="262307"/>
              <a:ext cx="3554105" cy="631825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50378" y="1656866"/>
            <a:ext cx="4145153" cy="677678"/>
            <a:chOff x="1267788" y="2213126"/>
            <a:chExt cx="5527083" cy="903605"/>
          </a:xfrm>
        </p:grpSpPr>
        <p:sp>
          <p:nvSpPr>
            <p:cNvPr id="25" name="矩形 24"/>
            <p:cNvSpPr/>
            <p:nvPr/>
          </p:nvSpPr>
          <p:spPr>
            <a:xfrm>
              <a:off x="1267788" y="2717951"/>
              <a:ext cx="1926590" cy="3987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      </a:t>
              </a:r>
              <a:endParaRPr lang="zh-CN" altLang="en-US" sz="1350" dirty="0"/>
            </a:p>
          </p:txBody>
        </p:sp>
        <p:cxnSp>
          <p:nvCxnSpPr>
            <p:cNvPr id="35" name="直接箭头连接符 34"/>
            <p:cNvCxnSpPr/>
            <p:nvPr/>
          </p:nvCxnSpPr>
          <p:spPr>
            <a:xfrm flipV="1">
              <a:off x="3193862" y="2213126"/>
              <a:ext cx="3601009" cy="720079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50055" y="2146476"/>
            <a:ext cx="6489751" cy="444113"/>
            <a:chOff x="775979" y="1417767"/>
            <a:chExt cx="8653334" cy="592173"/>
          </a:xfrm>
        </p:grpSpPr>
        <p:sp>
          <p:nvSpPr>
            <p:cNvPr id="36" name="矩形 35"/>
            <p:cNvSpPr/>
            <p:nvPr/>
          </p:nvSpPr>
          <p:spPr>
            <a:xfrm>
              <a:off x="775979" y="1761655"/>
              <a:ext cx="1925955" cy="248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39" name="直接箭头连接符 38"/>
            <p:cNvCxnSpPr/>
            <p:nvPr/>
          </p:nvCxnSpPr>
          <p:spPr>
            <a:xfrm flipV="1">
              <a:off x="2702758" y="1417767"/>
              <a:ext cx="6726555" cy="485775"/>
            </a:xfrm>
            <a:prstGeom prst="straightConnector1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hape 575"/>
          <p:cNvSpPr/>
          <p:nvPr/>
        </p:nvSpPr>
        <p:spPr>
          <a:xfrm>
            <a:off x="98161" y="16949"/>
            <a:ext cx="1507891" cy="58072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辅助学习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757375" y="1203888"/>
            <a:ext cx="7863729" cy="3146156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4279576" y="2106771"/>
            <a:ext cx="635205" cy="506696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800"/>
          </a:p>
        </p:txBody>
      </p: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1986861" y="2262710"/>
            <a:ext cx="648682" cy="323772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800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6642079" y="2064109"/>
            <a:ext cx="1087853" cy="540429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58" tIns="34279" rIns="68558" bIns="34279"/>
          <a:lstStyle/>
          <a:p>
            <a:endParaRPr lang="zh-CN" altLang="en-US" sz="1800"/>
          </a:p>
        </p:txBody>
      </p:sp>
      <p:sp>
        <p:nvSpPr>
          <p:cNvPr id="133" name="文本框 37"/>
          <p:cNvSpPr txBox="1"/>
          <p:nvPr/>
        </p:nvSpPr>
        <p:spPr>
          <a:xfrm>
            <a:off x="4095000" y="203158"/>
            <a:ext cx="1061426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800">
              <a:defRPr/>
            </a:pPr>
            <a:r>
              <a:rPr lang="zh-CN" altLang="en-US" sz="18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</a:t>
            </a:r>
            <a:endParaRPr lang="zh-CN" altLang="en-US" sz="18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874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5505412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本框 60"/>
          <p:cNvSpPr>
            <a:spLocks noChangeArrowheads="1"/>
          </p:cNvSpPr>
          <p:nvPr/>
        </p:nvSpPr>
        <p:spPr bwMode="auto">
          <a:xfrm>
            <a:off x="7814892" y="3247159"/>
            <a:ext cx="1081972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活动&amp;会议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的最佳辅助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7" name="文本框 60"/>
          <p:cNvSpPr>
            <a:spLocks noChangeArrowheads="1"/>
          </p:cNvSpPr>
          <p:nvPr/>
        </p:nvSpPr>
        <p:spPr bwMode="auto">
          <a:xfrm>
            <a:off x="4982489" y="2999592"/>
            <a:ext cx="1870606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有趣的知识挑战、智力开发和能力测评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8" name="文本框 60"/>
          <p:cNvSpPr>
            <a:spLocks noChangeArrowheads="1"/>
          </p:cNvSpPr>
          <p:nvPr/>
        </p:nvSpPr>
        <p:spPr bwMode="auto">
          <a:xfrm>
            <a:off x="2522098" y="3265630"/>
            <a:ext cx="1950810" cy="73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创作专题，书写趣味故事、记录学习笔记、留住生活感悟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60"/>
          <p:cNvSpPr>
            <a:spLocks noChangeArrowheads="1"/>
          </p:cNvSpPr>
          <p:nvPr/>
        </p:nvSpPr>
        <p:spPr bwMode="auto">
          <a:xfrm>
            <a:off x="349012" y="2842876"/>
            <a:ext cx="1816641" cy="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碎片化的学习，随时随地补给知识的营养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9117" y="1364212"/>
            <a:ext cx="2102386" cy="1485773"/>
            <a:chOff x="169175" y="1364586"/>
            <a:chExt cx="2103116" cy="1486289"/>
          </a:xfrm>
        </p:grpSpPr>
        <p:grpSp>
          <p:nvGrpSpPr>
            <p:cNvPr id="2" name="组合 1"/>
            <p:cNvGrpSpPr/>
            <p:nvPr/>
          </p:nvGrpSpPr>
          <p:grpSpPr>
            <a:xfrm>
              <a:off x="169175" y="1364586"/>
              <a:ext cx="2103116" cy="1283435"/>
              <a:chOff x="169175" y="1364586"/>
              <a:chExt cx="2103116" cy="1283435"/>
            </a:xfrm>
          </p:grpSpPr>
          <p:sp>
            <p:nvSpPr>
              <p:cNvPr id="287" name="矩形 2"/>
              <p:cNvSpPr>
                <a:spLocks noChangeArrowheads="1"/>
              </p:cNvSpPr>
              <p:nvPr/>
            </p:nvSpPr>
            <p:spPr bwMode="auto">
              <a:xfrm>
                <a:off x="169175" y="1364586"/>
                <a:ext cx="2103116" cy="12834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68544" tIns="34272" rIns="68544" bIns="34272" anchor="ctr"/>
              <a:lstStyle/>
              <a:p>
                <a:pPr algn="ctr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32" name="图片 131" descr="微信图片_201808241237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234219" y="1415401"/>
                <a:ext cx="1987167" cy="1171880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/>
            <p:nvPr/>
          </p:nvSpPr>
          <p:spPr>
            <a:xfrm>
              <a:off x="683635" y="1659939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1665835" y="1672642"/>
              <a:ext cx="537098" cy="41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952184" y="2082860"/>
              <a:ext cx="0" cy="7680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>
              <a:endCxn id="139" idx="0"/>
            </p:cNvCxnSpPr>
            <p:nvPr/>
          </p:nvCxnSpPr>
          <p:spPr>
            <a:xfrm flipH="1">
              <a:off x="1257769" y="2090005"/>
              <a:ext cx="661700" cy="7537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664984" y="2100748"/>
            <a:ext cx="1608956" cy="1201635"/>
            <a:chOff x="2665908" y="2101379"/>
            <a:chExt cx="1609515" cy="1202052"/>
          </a:xfrm>
        </p:grpSpPr>
        <p:grpSp>
          <p:nvGrpSpPr>
            <p:cNvPr id="19" name="组合 18"/>
            <p:cNvGrpSpPr/>
            <p:nvPr/>
          </p:nvGrpSpPr>
          <p:grpSpPr>
            <a:xfrm>
              <a:off x="2665908" y="2101379"/>
              <a:ext cx="1609515" cy="1202052"/>
              <a:chOff x="2665908" y="2101379"/>
              <a:chExt cx="1609515" cy="120205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665908" y="2101379"/>
                <a:ext cx="1609515" cy="1052788"/>
                <a:chOff x="2665908" y="2101379"/>
                <a:chExt cx="1609515" cy="1052788"/>
              </a:xfrm>
            </p:grpSpPr>
            <p:grpSp>
              <p:nvGrpSpPr>
                <p:cNvPr id="5" name="组合 3"/>
                <p:cNvGrpSpPr/>
                <p:nvPr/>
              </p:nvGrpSpPr>
              <p:grpSpPr>
                <a:xfrm>
                  <a:off x="2665908" y="2101379"/>
                  <a:ext cx="1609515" cy="1052788"/>
                  <a:chOff x="2976563" y="2591866"/>
                  <a:chExt cx="885825" cy="933450"/>
                </a:xfrm>
                <a:solidFill>
                  <a:srgbClr val="D9D9D9"/>
                </a:solidFill>
              </p:grpSpPr>
              <p:sp>
                <p:nvSpPr>
                  <p:cNvPr id="288" name="矩形 150"/>
                  <p:cNvSpPr>
                    <a:spLocks noChangeArrowheads="1"/>
                  </p:cNvSpPr>
                  <p:nvPr/>
                </p:nvSpPr>
                <p:spPr bwMode="auto">
                  <a:xfrm>
                    <a:off x="2976563" y="2591866"/>
                    <a:ext cx="885825" cy="93345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395E8A"/>
                        </a:solidFill>
                        <a:bevel/>
                      </a14:hiddenLine>
                    </a:ext>
                  </a:extLst>
                </p:spPr>
                <p:txBody>
                  <a:bodyPr lIns="68544" tIns="34272" rIns="68544" bIns="34272" anchor="ctr"/>
                  <a:lstStyle/>
                  <a:p>
                    <a:pPr algn="ctr"/>
                    <a:endParaRPr lang="zh-CN" altLang="zh-CN" sz="1800">
                      <a:solidFill>
                        <a:srgbClr val="FFFFFF"/>
                      </a:solidFill>
                      <a:latin typeface="宋体" panose="02010600030101010101" pitchFamily="2" charset="-122"/>
                      <a:sym typeface="宋体" panose="02010600030101010101" pitchFamily="2" charset="-122"/>
                    </a:endParaRPr>
                  </a:p>
                </p:txBody>
              </p:sp>
              <p:sp>
                <p:nvSpPr>
                  <p:cNvPr id="292" name="文本框 19"/>
                  <p:cNvSpPr>
                    <a:spLocks noChangeArrowheads="1"/>
                  </p:cNvSpPr>
                  <p:nvPr/>
                </p:nvSpPr>
                <p:spPr bwMode="auto">
                  <a:xfrm>
                    <a:off x="3236467" y="2876426"/>
                    <a:ext cx="330298" cy="30687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8544" tIns="34272" rIns="68544" bIns="34272">
                    <a:spAutoFit/>
                  </a:bodyPr>
                  <a:lstStyle/>
                  <a:p>
                    <a:pPr algn="ctr"/>
                    <a:r>
                      <a: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rPr>
                      <a:t>文本</a:t>
                    </a:r>
                    <a:endParaRPr lang="zh-CN" altLang="en-US" sz="18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pic>
              <p:nvPicPr>
                <p:cNvPr id="142" name="图片 141" descr="微信图片_201808241237141"/>
                <p:cNvPicPr>
                  <a:picLocks noChangeAspect="1"/>
                </p:cNvPicPr>
                <p:nvPr/>
              </p:nvPicPr>
              <p:blipFill>
                <a:blip r:embed="rId2" cstate="print"/>
                <a:srcRect r="47120"/>
                <a:stretch>
                  <a:fillRect/>
                </a:stretch>
              </p:blipFill>
              <p:spPr>
                <a:xfrm>
                  <a:off x="2694623" y="2193478"/>
                  <a:ext cx="1543536" cy="854299"/>
                </a:xfrm>
                <a:prstGeom prst="rect">
                  <a:avLst/>
                </a:prstGeom>
              </p:spPr>
            </p:pic>
          </p:grpSp>
          <p:cxnSp>
            <p:nvCxnSpPr>
              <p:cNvPr id="18" name="直接箭头连接符 17"/>
              <p:cNvCxnSpPr>
                <a:stCxn id="16" idx="2"/>
              </p:cNvCxnSpPr>
              <p:nvPr/>
            </p:nvCxnSpPr>
            <p:spPr>
              <a:xfrm>
                <a:off x="3055067" y="2989024"/>
                <a:ext cx="194276" cy="31440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2751637" y="2504531"/>
              <a:ext cx="606860" cy="4844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18187" y="1307066"/>
            <a:ext cx="2292001" cy="1703616"/>
            <a:chOff x="4819859" y="1307421"/>
            <a:chExt cx="2292797" cy="1704208"/>
          </a:xfrm>
        </p:grpSpPr>
        <p:grpSp>
          <p:nvGrpSpPr>
            <p:cNvPr id="20" name="组合 19"/>
            <p:cNvGrpSpPr/>
            <p:nvPr/>
          </p:nvGrpSpPr>
          <p:grpSpPr>
            <a:xfrm>
              <a:off x="4819859" y="1307421"/>
              <a:ext cx="2292797" cy="1505344"/>
              <a:chOff x="4819859" y="1307421"/>
              <a:chExt cx="2292797" cy="1505344"/>
            </a:xfrm>
          </p:grpSpPr>
          <p:sp>
            <p:nvSpPr>
              <p:cNvPr id="289" name="矩形 156"/>
              <p:cNvSpPr>
                <a:spLocks noChangeArrowheads="1"/>
              </p:cNvSpPr>
              <p:nvPr/>
            </p:nvSpPr>
            <p:spPr bwMode="auto">
              <a:xfrm>
                <a:off x="4819859" y="1307421"/>
                <a:ext cx="2292797" cy="150534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395E8A"/>
                    </a:solidFill>
                    <a:bevel/>
                  </a14:hiddenLine>
                </a:ext>
              </a:extLst>
            </p:spPr>
            <p:txBody>
              <a:bodyPr lIns="68544" tIns="34272" rIns="68544" bIns="34272" anchor="ctr"/>
              <a:lstStyle/>
              <a:p>
                <a:pPr algn="ctr"/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pic>
            <p:nvPicPr>
              <p:cNvPr id="149" name="图片 148" descr="微信图片_20180824123714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93840" y="1379379"/>
                <a:ext cx="2158551" cy="1347855"/>
              </a:xfrm>
              <a:prstGeom prst="rect">
                <a:avLst/>
              </a:prstGeom>
            </p:spPr>
          </p:pic>
        </p:grpSp>
        <p:sp>
          <p:nvSpPr>
            <p:cNvPr id="21" name="矩形 20"/>
            <p:cNvSpPr/>
            <p:nvPr/>
          </p:nvSpPr>
          <p:spPr>
            <a:xfrm>
              <a:off x="4929798" y="1588481"/>
              <a:ext cx="1593136" cy="5589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H="1">
              <a:off x="5610869" y="2152567"/>
              <a:ext cx="285765" cy="8590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7446701" y="2196111"/>
            <a:ext cx="1615154" cy="1069519"/>
            <a:chOff x="7449286" y="2196775"/>
            <a:chExt cx="1615715" cy="106989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449286" y="2196775"/>
              <a:ext cx="1615715" cy="93357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44" tIns="34272" rIns="68544" bIns="34272" anchor="ctr"/>
            <a:lstStyle/>
            <a:p>
              <a:pPr algn="ctr"/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56" name="图片 155" descr="微信图片_20180824123714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1513" y="2279360"/>
              <a:ext cx="1575574" cy="774813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7512554" y="2545014"/>
              <a:ext cx="712823" cy="721651"/>
              <a:chOff x="7512554" y="2545014"/>
              <a:chExt cx="712823" cy="721651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512554" y="2545014"/>
                <a:ext cx="712823" cy="39062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cxnSp>
            <p:nvCxnSpPr>
              <p:cNvPr id="28" name="直接箭头连接符 27"/>
              <p:cNvCxnSpPr>
                <a:stCxn id="26" idx="2"/>
              </p:cNvCxnSpPr>
              <p:nvPr/>
            </p:nvCxnSpPr>
            <p:spPr>
              <a:xfrm>
                <a:off x="7868966" y="2935640"/>
                <a:ext cx="296320" cy="33102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3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sp>
        <p:nvSpPr>
          <p:cNvPr id="12" name="文本框 37"/>
          <p:cNvSpPr txBox="1"/>
          <p:nvPr/>
        </p:nvSpPr>
        <p:spPr>
          <a:xfrm>
            <a:off x="2789273" y="145092"/>
            <a:ext cx="290845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ctr" defTabSz="685800">
              <a:defRPr/>
            </a:pPr>
            <a:r>
              <a:rPr lang="zh-CN" altLang="en-US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登录时有问题联系在线客服</a:t>
            </a:r>
            <a:endParaRPr lang="zh-CN" altLang="en-US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99592" y="843557"/>
            <a:ext cx="2448272" cy="3989167"/>
            <a:chOff x="1024255" y="982980"/>
            <a:chExt cx="3019425" cy="504761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255" y="982980"/>
              <a:ext cx="3019425" cy="504761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570" y="1824355"/>
              <a:ext cx="2297430" cy="33204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文本框 15"/>
          <p:cNvSpPr txBox="1"/>
          <p:nvPr/>
        </p:nvSpPr>
        <p:spPr>
          <a:xfrm>
            <a:off x="3779912" y="991480"/>
            <a:ext cx="5040560" cy="32316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0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  <a:endParaRPr lang="zh-CN" altLang="en-US" sz="2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20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、点击头像位置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、手机号注册登录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、单位认证：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）输入并选择本校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2)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输入学号，初始密码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完成认证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140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16216" y="1508502"/>
            <a:ext cx="5040560" cy="14195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</a:t>
            </a:r>
            <a:r>
              <a:rPr lang="en-US" altLang="zh-CN" sz="1100" b="1" dirty="0">
                <a:gradFill>
                  <a:gsLst>
                    <a:gs pos="0">
                      <a:srgbClr val="FDFA75"/>
                    </a:gs>
                    <a:gs pos="100000">
                      <a:srgbClr val="D79E11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100" b="1" dirty="0">
              <a:gradFill>
                <a:gsLst>
                  <a:gs pos="0">
                    <a:srgbClr val="FDFA75"/>
                  </a:gs>
                  <a:gs pos="100000">
                    <a:srgbClr val="D79E11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、点击其它方式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、输入选择本校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、账号：学号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）初始密码</a:t>
            </a: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123456</a:t>
            </a:r>
            <a:endParaRPr lang="en-US" altLang="zh-CN" sz="110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75"/>
          <p:cNvSpPr/>
          <p:nvPr/>
        </p:nvSpPr>
        <p:spPr>
          <a:xfrm>
            <a:off x="98656" y="107"/>
            <a:ext cx="3630651" cy="4994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专题创作，赢取万元奖励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" y="984654"/>
            <a:ext cx="2170023" cy="3859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761377" y="1827329"/>
            <a:ext cx="418599" cy="358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58" y="737996"/>
            <a:ext cx="2230907" cy="396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95" y="463349"/>
            <a:ext cx="2376136" cy="422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990402" y="813450"/>
            <a:ext cx="565226" cy="335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14" y="1209240"/>
            <a:ext cx="2128393" cy="3783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25" y="1203258"/>
            <a:ext cx="2136936" cy="3798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圆角矩形 21"/>
          <p:cNvSpPr/>
          <p:nvPr/>
        </p:nvSpPr>
        <p:spPr>
          <a:xfrm>
            <a:off x="3311256" y="3468488"/>
            <a:ext cx="649256" cy="3075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88" y="404172"/>
            <a:ext cx="2339295" cy="4158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6" y="404172"/>
            <a:ext cx="2181766" cy="387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/>
          <p:cNvSpPr txBox="1"/>
          <p:nvPr/>
        </p:nvSpPr>
        <p:spPr>
          <a:xfrm>
            <a:off x="4242963" y="1218444"/>
            <a:ext cx="2004785" cy="923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</a:rPr>
              <a:t>在此处完成专题每一章节内容的编辑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75522" y="318953"/>
            <a:ext cx="2638181" cy="4690099"/>
            <a:chOff x="6425209" y="314151"/>
            <a:chExt cx="2639097" cy="469172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209" y="314151"/>
              <a:ext cx="2639097" cy="46917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矩形 1"/>
            <p:cNvSpPr/>
            <p:nvPr/>
          </p:nvSpPr>
          <p:spPr>
            <a:xfrm>
              <a:off x="6461760" y="733339"/>
              <a:ext cx="383177" cy="163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7999" y="2914528"/>
            <a:ext cx="1178911" cy="630845"/>
            <a:chOff x="598206" y="2915441"/>
            <a:chExt cx="1179320" cy="631064"/>
          </a:xfrm>
        </p:grpSpPr>
        <p:sp>
          <p:nvSpPr>
            <p:cNvPr id="8" name="圆角矩形 7"/>
            <p:cNvSpPr/>
            <p:nvPr/>
          </p:nvSpPr>
          <p:spPr>
            <a:xfrm>
              <a:off x="598206" y="3102123"/>
              <a:ext cx="452927" cy="44438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V="1">
              <a:off x="1076770" y="2915441"/>
              <a:ext cx="700756" cy="3917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8146766" y="2180901"/>
            <a:ext cx="839751" cy="591776"/>
            <a:chOff x="8127560" y="2187113"/>
            <a:chExt cx="840043" cy="591981"/>
          </a:xfrm>
        </p:grpSpPr>
        <p:sp>
          <p:nvSpPr>
            <p:cNvPr id="31" name="圆角矩形 30"/>
            <p:cNvSpPr/>
            <p:nvPr/>
          </p:nvSpPr>
          <p:spPr>
            <a:xfrm>
              <a:off x="8539365" y="2187113"/>
              <a:ext cx="428238" cy="3253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2" name="下箭头 31"/>
            <p:cNvSpPr/>
            <p:nvPr/>
          </p:nvSpPr>
          <p:spPr>
            <a:xfrm rot="13942623">
              <a:off x="8259224" y="2422322"/>
              <a:ext cx="225108" cy="48843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2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" y="408940"/>
            <a:ext cx="9046845" cy="4237990"/>
          </a:xfrm>
          <a:prstGeom prst="rect">
            <a:avLst/>
          </a:prstGeom>
        </p:spPr>
      </p:pic>
      <p:sp>
        <p:nvSpPr>
          <p:cNvPr id="18" name="文本框 37"/>
          <p:cNvSpPr txBox="1"/>
          <p:nvPr/>
        </p:nvSpPr>
        <p:spPr>
          <a:xfrm>
            <a:off x="3832199" y="203158"/>
            <a:ext cx="1587029" cy="346112"/>
          </a:xfrm>
          <a:prstGeom prst="rect">
            <a:avLst/>
          </a:prstGeom>
          <a:noFill/>
        </p:spPr>
        <p:txBody>
          <a:bodyPr wrap="none" lIns="68539" tIns="34270" rIns="68539" bIns="34270" rtlCol="0">
            <a:spAutoFit/>
          </a:bodyPr>
          <a:lstStyle/>
          <a:p>
            <a:pPr algn="ctr" defTabSz="685800">
              <a:defRPr/>
            </a:pPr>
            <a:r>
              <a:rPr lang="en-US" altLang="zh-CN" sz="1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端登录方式</a:t>
            </a:r>
            <a:endParaRPr lang="zh-CN" altLang="en-US" sz="1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74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05412" y="376268"/>
            <a:ext cx="3637001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16615" y="4184980"/>
            <a:ext cx="7090917" cy="4603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http://shisu.fanya.chaoxing.com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image5.png"/>
          <p:cNvPicPr/>
          <p:nvPr/>
        </p:nvPicPr>
        <p:blipFill>
          <a:blip r:embed="rId2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7871692" y="3809471"/>
            <a:ext cx="505418" cy="679181"/>
            <a:chOff x="7326455" y="3350165"/>
            <a:chExt cx="863526" cy="956914"/>
          </a:xfrm>
        </p:grpSpPr>
        <p:sp>
          <p:nvSpPr>
            <p:cNvPr id="8" name="矩形 7"/>
            <p:cNvSpPr/>
            <p:nvPr/>
          </p:nvSpPr>
          <p:spPr>
            <a:xfrm>
              <a:off x="7326455" y="3879790"/>
              <a:ext cx="860416" cy="4272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下箭头 8"/>
            <p:cNvSpPr/>
            <p:nvPr/>
          </p:nvSpPr>
          <p:spPr>
            <a:xfrm rot="1401769">
              <a:off x="7848367" y="3350165"/>
              <a:ext cx="341614" cy="63238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075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03848" y="272536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兴趣</a:t>
            </a:r>
            <a:r>
              <a:rPr lang="en-US" altLang="zh-CN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&amp;</a:t>
            </a: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能力测评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02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4"/>
          <p:cNvSpPr/>
          <p:nvPr/>
        </p:nvSpPr>
        <p:spPr>
          <a:xfrm>
            <a:off x="1619787" y="167716"/>
            <a:ext cx="6119566" cy="461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6" tIns="45716" rIns="45716" bIns="45716" numCol="1" anchor="t">
            <a:spAutoFit/>
          </a:bodyPr>
          <a:lstStyle>
            <a:lvl1pPr>
              <a:defRPr sz="2800" b="1">
                <a:solidFill>
                  <a:srgbClr val="F44F5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2400" b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哪些课最适合自己？</a:t>
            </a:r>
            <a:r>
              <a:rPr lang="en-US" altLang="zh-CN" sz="2400" b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尔雅通识素养测评</a:t>
            </a:r>
            <a:endParaRPr sz="24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9766" y="845292"/>
            <a:ext cx="1425417" cy="2860223"/>
            <a:chOff x="1020653" y="1079569"/>
            <a:chExt cx="1425472" cy="2860333"/>
          </a:xfrm>
        </p:grpSpPr>
        <p:sp>
          <p:nvSpPr>
            <p:cNvPr id="23" name="Shape 261"/>
            <p:cNvSpPr/>
            <p:nvPr/>
          </p:nvSpPr>
          <p:spPr>
            <a:xfrm>
              <a:off x="1020653" y="1079569"/>
              <a:ext cx="1425472" cy="2860333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85" y="1337547"/>
              <a:ext cx="1276466" cy="2274379"/>
            </a:xfrm>
            <a:prstGeom prst="rect">
              <a:avLst/>
            </a:prstGeom>
          </p:spPr>
        </p:pic>
      </p:grpSp>
      <p:sp>
        <p:nvSpPr>
          <p:cNvPr id="7" name="TextBox 45"/>
          <p:cNvSpPr txBox="1"/>
          <p:nvPr/>
        </p:nvSpPr>
        <p:spPr>
          <a:xfrm>
            <a:off x="679192" y="3830361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学习通首页输入邀请码 </a:t>
            </a:r>
            <a:r>
              <a:rPr lang="en-US" altLang="zh-CN" sz="1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sycp</a:t>
            </a:r>
            <a:r>
              <a:rPr lang="en-US" altLang="zh-C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endParaRPr lang="zh-CN" alt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37644" y="843626"/>
            <a:ext cx="1425545" cy="2861889"/>
            <a:chOff x="1027242" y="935553"/>
            <a:chExt cx="1425600" cy="2862000"/>
          </a:xfrm>
          <a:solidFill>
            <a:schemeClr val="bg1"/>
          </a:solidFill>
        </p:grpSpPr>
        <p:sp>
          <p:nvSpPr>
            <p:cNvPr id="21" name="Shape 261"/>
            <p:cNvSpPr/>
            <p:nvPr/>
          </p:nvSpPr>
          <p:spPr>
            <a:xfrm>
              <a:off x="1027242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360" y="1195468"/>
              <a:ext cx="1275364" cy="2268450"/>
            </a:xfrm>
            <a:prstGeom prst="rect">
              <a:avLst/>
            </a:prstGeom>
            <a:grpFill/>
          </p:spPr>
        </p:pic>
      </p:grpSp>
      <p:sp>
        <p:nvSpPr>
          <p:cNvPr id="9" name="TextBox 46"/>
          <p:cNvSpPr txBox="1"/>
          <p:nvPr/>
        </p:nvSpPr>
        <p:spPr>
          <a:xfrm>
            <a:off x="2722357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下滑页面，阅读测试需知后开始测评</a:t>
            </a:r>
            <a:endParaRPr lang="zh-CN" alt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80811" y="843626"/>
            <a:ext cx="1425545" cy="2861889"/>
            <a:chOff x="1027242" y="935553"/>
            <a:chExt cx="1425600" cy="2862000"/>
          </a:xfrm>
          <a:solidFill>
            <a:schemeClr val="bg1"/>
          </a:solidFill>
        </p:grpSpPr>
        <p:sp>
          <p:nvSpPr>
            <p:cNvPr id="19" name="Shape 261"/>
            <p:cNvSpPr/>
            <p:nvPr/>
          </p:nvSpPr>
          <p:spPr>
            <a:xfrm>
              <a:off x="1027242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042" y="1193531"/>
              <a:ext cx="1278000" cy="2272002"/>
            </a:xfrm>
            <a:prstGeom prst="rect">
              <a:avLst/>
            </a:prstGeom>
            <a:grpFill/>
          </p:spPr>
        </p:pic>
      </p:grpSp>
      <p:sp>
        <p:nvSpPr>
          <p:cNvPr id="11" name="TextBox 47"/>
          <p:cNvSpPr txBox="1"/>
          <p:nvPr/>
        </p:nvSpPr>
        <p:spPr>
          <a:xfrm>
            <a:off x="4765524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在规定时间内，完成题目作答</a:t>
            </a:r>
            <a:endParaRPr lang="zh-CN" alt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23976" y="843626"/>
            <a:ext cx="1425545" cy="2861889"/>
            <a:chOff x="1023939" y="935553"/>
            <a:chExt cx="1425600" cy="2862000"/>
          </a:xfrm>
          <a:solidFill>
            <a:schemeClr val="bg1"/>
          </a:solidFill>
        </p:grpSpPr>
        <p:sp>
          <p:nvSpPr>
            <p:cNvPr id="17" name="Shape 261"/>
            <p:cNvSpPr/>
            <p:nvPr/>
          </p:nvSpPr>
          <p:spPr>
            <a:xfrm>
              <a:off x="1023939" y="935553"/>
              <a:ext cx="1425600" cy="2862000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99F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1" tIns="91421" rIns="91421" bIns="9142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39" y="1193531"/>
              <a:ext cx="1278000" cy="2272002"/>
            </a:xfrm>
            <a:prstGeom prst="rect">
              <a:avLst/>
            </a:prstGeom>
            <a:grpFill/>
          </p:spPr>
        </p:pic>
      </p:grpSp>
      <p:sp>
        <p:nvSpPr>
          <p:cNvPr id="13" name="TextBox 48"/>
          <p:cNvSpPr txBox="1"/>
          <p:nvPr/>
        </p:nvSpPr>
        <p:spPr>
          <a:xfrm>
            <a:off x="6808689" y="3839823"/>
            <a:ext cx="1656119" cy="5227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测评完成后可查看个人测评报告</a:t>
            </a:r>
            <a:endParaRPr lang="zh-CN" alt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rot="13500000">
            <a:off x="2200853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直角三角形 14"/>
          <p:cNvSpPr/>
          <p:nvPr/>
        </p:nvSpPr>
        <p:spPr>
          <a:xfrm rot="13500000">
            <a:off x="4244017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>
            <a:off x="6287185" y="2138871"/>
            <a:ext cx="432031" cy="432031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607532" y="4526139"/>
            <a:ext cx="1536469" cy="6172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034247" y="2183741"/>
            <a:ext cx="502671" cy="2666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8" tIns="45704" rIns="91408" bIns="4570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 flipH="1">
            <a:off x="2805683" y="1707654"/>
            <a:ext cx="3490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ddyup Std" panose="03050402040302040404" pitchFamily="66" charset="0"/>
              </a:rPr>
              <a:t>Thanks</a:t>
            </a:r>
            <a:endParaRPr lang="id-ID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ddyup Std" panose="030504020403020404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6370157" y="1403637"/>
            <a:ext cx="1617281" cy="40432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实时分享交流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6548765" y="3514449"/>
            <a:ext cx="1617281" cy="40432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海量学习资源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6126602" y="2422627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拓展式学习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448611" y="2649946"/>
            <a:ext cx="1617281" cy="4043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个性化学习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042235" y="1566007"/>
            <a:ext cx="1617281" cy="40432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对话名师大家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172132" y="3658585"/>
            <a:ext cx="1617281" cy="40432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碎片化学习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: Shape 10"/>
          <p:cNvSpPr/>
          <p:nvPr/>
        </p:nvSpPr>
        <p:spPr bwMode="auto">
          <a:xfrm>
            <a:off x="4709546" y="1591557"/>
            <a:ext cx="1625056" cy="271970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: Shape 11"/>
          <p:cNvSpPr/>
          <p:nvPr/>
        </p:nvSpPr>
        <p:spPr bwMode="auto">
          <a:xfrm>
            <a:off x="2857172" y="3619833"/>
            <a:ext cx="1625056" cy="271970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: Shape 12"/>
          <p:cNvSpPr/>
          <p:nvPr/>
        </p:nvSpPr>
        <p:spPr bwMode="auto">
          <a:xfrm>
            <a:off x="5478097" y="2008307"/>
            <a:ext cx="608888" cy="629186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: Shape 13"/>
          <p:cNvSpPr/>
          <p:nvPr/>
        </p:nvSpPr>
        <p:spPr bwMode="auto">
          <a:xfrm>
            <a:off x="2694801" y="1757988"/>
            <a:ext cx="1022933" cy="870035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3103432" y="2845867"/>
            <a:ext cx="608888" cy="629186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5472685" y="2855338"/>
            <a:ext cx="1021580" cy="870035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457941" y="1603736"/>
            <a:ext cx="2274536" cy="2281302"/>
            <a:chOff x="4762500" y="2147889"/>
            <a:chExt cx="2668588" cy="2676525"/>
          </a:xfrm>
        </p:grpSpPr>
        <p:sp>
          <p:nvSpPr>
            <p:cNvPr id="18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Title 1"/>
          <p:cNvSpPr txBox="1"/>
          <p:nvPr/>
        </p:nvSpPr>
        <p:spPr>
          <a:xfrm>
            <a:off x="611560" y="365381"/>
            <a:ext cx="7375878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/>
              <a:t>尔雅</a:t>
            </a:r>
            <a:r>
              <a:rPr lang="en-US" altLang="zh-CN" dirty="0"/>
              <a:t>——4000</a:t>
            </a:r>
            <a:r>
              <a:rPr lang="zh-CN" altLang="en-US" dirty="0"/>
              <a:t>多万学生，</a:t>
            </a:r>
            <a:r>
              <a:rPr lang="en-US" altLang="zh-CN" dirty="0"/>
              <a:t>1700</a:t>
            </a:r>
            <a:r>
              <a:rPr lang="zh-CN" altLang="en-US" dirty="0"/>
              <a:t>多所高校的共同选择</a:t>
            </a:r>
            <a:endParaRPr lang="en-GB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8"/>
          <p:cNvSpPr/>
          <p:nvPr/>
        </p:nvSpPr>
        <p:spPr bwMode="auto">
          <a:xfrm rot="5400000">
            <a:off x="2406219" y="2091638"/>
            <a:ext cx="2230070" cy="2182181"/>
          </a:xfrm>
          <a:prstGeom prst="hexagon">
            <a:avLst/>
          </a:prstGeom>
          <a:solidFill>
            <a:schemeClr val="accent1">
              <a:lumMod val="100000"/>
            </a:schemeClr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玩转在线学习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Hexagon 10"/>
          <p:cNvSpPr/>
          <p:nvPr/>
        </p:nvSpPr>
        <p:spPr bwMode="auto">
          <a:xfrm rot="5400000">
            <a:off x="4494893" y="2123664"/>
            <a:ext cx="2188841" cy="2141837"/>
          </a:xfrm>
          <a:prstGeom prst="hexagon">
            <a:avLst/>
          </a:prstGeom>
          <a:solidFill>
            <a:schemeClr val="accent2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vert270" wrap="none" lIns="91440" tIns="45720" rIns="91440" bIns="45720" anchor="ctr" anchorCtr="1" forceAA="0" compatLnSpc="1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能力测评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4067944" y="871649"/>
            <a:ext cx="1410432" cy="98002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/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7" y="0"/>
            <a:ext cx="9324527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40" y="0"/>
            <a:ext cx="5614120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03848" y="272536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玩转在线学习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707903" y="1779662"/>
            <a:ext cx="17114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Giddyup Std" panose="03050402040302040404" pitchFamily="66" charset="0"/>
              </a:rPr>
              <a:t>01</a:t>
            </a:r>
            <a:endParaRPr lang="id-ID" sz="6600" dirty="0">
              <a:solidFill>
                <a:schemeClr val="bg1"/>
              </a:solidFill>
              <a:latin typeface="Giddyup Std" panose="030504020403020404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Freeform: Shape 2"/>
          <p:cNvSpPr/>
          <p:nvPr/>
        </p:nvSpPr>
        <p:spPr>
          <a:xfrm>
            <a:off x="3069152" y="1527954"/>
            <a:ext cx="3044037" cy="2284645"/>
          </a:xfrm>
          <a:custGeom>
            <a:avLst/>
            <a:gdLst>
              <a:gd name="connsiteX0" fmla="*/ 242980 w 3585882"/>
              <a:gd name="connsiteY0" fmla="*/ 2691317 h 2782757"/>
              <a:gd name="connsiteX1" fmla="*/ 0 w 3585882"/>
              <a:gd name="connsiteY1" fmla="*/ 1792941 h 2782757"/>
              <a:gd name="connsiteX2" fmla="*/ 1792941 w 3585882"/>
              <a:gd name="connsiteY2" fmla="*/ 0 h 2782757"/>
              <a:gd name="connsiteX3" fmla="*/ 3585882 w 3585882"/>
              <a:gd name="connsiteY3" fmla="*/ 1792941 h 2782757"/>
              <a:gd name="connsiteX4" fmla="*/ 3342903 w 3585882"/>
              <a:gd name="connsiteY4" fmla="*/ 2691317 h 2782757"/>
              <a:gd name="connsiteX5" fmla="*/ 334420 w 3585882"/>
              <a:gd name="connsiteY5" fmla="*/ 2782757 h 2782757"/>
              <a:gd name="connsiteX0-1" fmla="*/ 242980 w 3585882"/>
              <a:gd name="connsiteY0-2" fmla="*/ 2691317 h 2691317"/>
              <a:gd name="connsiteX1-3" fmla="*/ 0 w 3585882"/>
              <a:gd name="connsiteY1-4" fmla="*/ 1792941 h 2691317"/>
              <a:gd name="connsiteX2-5" fmla="*/ 1792941 w 3585882"/>
              <a:gd name="connsiteY2-6" fmla="*/ 0 h 2691317"/>
              <a:gd name="connsiteX3-7" fmla="*/ 3585882 w 3585882"/>
              <a:gd name="connsiteY3-8" fmla="*/ 1792941 h 2691317"/>
              <a:gd name="connsiteX4-9" fmla="*/ 3342903 w 3585882"/>
              <a:gd name="connsiteY4-10" fmla="*/ 2691317 h 26913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85882" h="2691317">
                <a:moveTo>
                  <a:pt x="242980" y="2691317"/>
                </a:moveTo>
                <a:cubicBezTo>
                  <a:pt x="87926" y="2427846"/>
                  <a:pt x="0" y="2120662"/>
                  <a:pt x="0" y="1792941"/>
                </a:cubicBezTo>
                <a:cubicBezTo>
                  <a:pt x="0" y="802727"/>
                  <a:pt x="802727" y="0"/>
                  <a:pt x="1792941" y="0"/>
                </a:cubicBezTo>
                <a:cubicBezTo>
                  <a:pt x="2783155" y="0"/>
                  <a:pt x="3585882" y="802727"/>
                  <a:pt x="3585882" y="1792941"/>
                </a:cubicBezTo>
                <a:cubicBezTo>
                  <a:pt x="3585882" y="2120662"/>
                  <a:pt x="3497956" y="2427846"/>
                  <a:pt x="3342903" y="2691317"/>
                </a:cubicBezTo>
              </a:path>
            </a:pathLst>
          </a:custGeom>
          <a:noFill/>
          <a:ln w="889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4" name="îṣļîḑé-Oval 4"/>
          <p:cNvSpPr/>
          <p:nvPr/>
        </p:nvSpPr>
        <p:spPr>
          <a:xfrm>
            <a:off x="5192368" y="1535563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îṣļîḑé-Oval 7"/>
          <p:cNvSpPr/>
          <p:nvPr/>
        </p:nvSpPr>
        <p:spPr>
          <a:xfrm>
            <a:off x="5854446" y="2821669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îṣļîḑé-Oval 10"/>
          <p:cNvSpPr/>
          <p:nvPr/>
        </p:nvSpPr>
        <p:spPr>
          <a:xfrm>
            <a:off x="2833240" y="2821669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îṣļîḑé-Oval 13"/>
          <p:cNvSpPr/>
          <p:nvPr/>
        </p:nvSpPr>
        <p:spPr>
          <a:xfrm>
            <a:off x="3495317" y="1535563"/>
            <a:ext cx="494655" cy="4946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6" name="组合 25"/>
          <p:cNvGrpSpPr/>
          <p:nvPr/>
        </p:nvGrpSpPr>
        <p:grpSpPr>
          <a:xfrm>
            <a:off x="251520" y="1381985"/>
            <a:ext cx="8892479" cy="2021109"/>
            <a:chOff x="251520" y="1381985"/>
            <a:chExt cx="8892479" cy="2021109"/>
          </a:xfrm>
        </p:grpSpPr>
        <p:grpSp>
          <p:nvGrpSpPr>
            <p:cNvPr id="8" name="Group 15"/>
            <p:cNvGrpSpPr/>
            <p:nvPr/>
          </p:nvGrpSpPr>
          <p:grpSpPr>
            <a:xfrm>
              <a:off x="476863" y="1381985"/>
              <a:ext cx="2597148" cy="670243"/>
              <a:chOff x="-95596" y="2293341"/>
              <a:chExt cx="3059446" cy="789546"/>
            </a:xfrm>
          </p:grpSpPr>
          <p:sp>
            <p:nvSpPr>
              <p:cNvPr id="24" name="îṣļîḑé-TextBox 16"/>
              <p:cNvSpPr txBox="1"/>
              <p:nvPr/>
            </p:nvSpPr>
            <p:spPr bwMode="auto">
              <a:xfrm>
                <a:off x="-95596" y="2597119"/>
                <a:ext cx="3053722" cy="48576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课程视频、章节测验、课程阅读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îṣļîḑé-TextBox 17"/>
              <p:cNvSpPr txBox="1"/>
              <p:nvPr/>
            </p:nvSpPr>
            <p:spPr bwMode="auto">
              <a:xfrm>
                <a:off x="10145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完成任务点</a:t>
                </a:r>
                <a:endPara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6086536" y="1398604"/>
              <a:ext cx="2219445" cy="516256"/>
              <a:chOff x="789449" y="2293341"/>
              <a:chExt cx="2614511" cy="608150"/>
            </a:xfrm>
          </p:grpSpPr>
          <p:sp>
            <p:nvSpPr>
              <p:cNvPr id="22" name="îṣļîḑé-TextBox 19"/>
              <p:cNvSpPr txBox="1"/>
              <p:nvPr/>
            </p:nvSpPr>
            <p:spPr bwMode="auto">
              <a:xfrm>
                <a:off x="789449" y="2572578"/>
                <a:ext cx="2614511" cy="328913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登录、进度等咨询在线客服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ṣļîḑé-TextBox 20"/>
              <p:cNvSpPr txBox="1"/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遇到状况找客服</a:t>
                </a:r>
                <a:endParaRPr lang="zh-CN" altLang="en-US" sz="1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251520" y="2768140"/>
              <a:ext cx="2356379" cy="634954"/>
              <a:chOff x="-244054" y="3793412"/>
              <a:chExt cx="2775819" cy="747977"/>
            </a:xfrm>
          </p:grpSpPr>
          <p:sp>
            <p:nvSpPr>
              <p:cNvPr id="20" name="îṣļîḑé-TextBox 22"/>
              <p:cNvSpPr txBox="1"/>
              <p:nvPr/>
            </p:nvSpPr>
            <p:spPr bwMode="auto">
              <a:xfrm>
                <a:off x="-244054" y="4130235"/>
                <a:ext cx="2775817" cy="4111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学习时间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考试时间：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考核：视频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测验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30%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访问次数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10%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次）考试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40%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  <a:defRPr/>
                </a:pP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20000"/>
                  </a:lnSpc>
                  <a:defRPr/>
                </a:pP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ṣļîḑé-TextBox 23"/>
              <p:cNvSpPr txBox="1"/>
              <p:nvPr/>
            </p:nvSpPr>
            <p:spPr bwMode="auto">
              <a:xfrm>
                <a:off x="-85380" y="3793412"/>
                <a:ext cx="2617145" cy="3193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指定时间完成学习、考试</a:t>
                </a:r>
                <a:endParaRPr lang="zh-CN" altLang="en-US" sz="16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6516216" y="2811357"/>
              <a:ext cx="2627783" cy="504357"/>
              <a:chOff x="630402" y="2242431"/>
              <a:chExt cx="3095534" cy="594134"/>
            </a:xfrm>
          </p:grpSpPr>
          <p:sp>
            <p:nvSpPr>
              <p:cNvPr id="18" name="îṣļîḑé-TextBox 25"/>
              <p:cNvSpPr txBox="1"/>
              <p:nvPr/>
            </p:nvSpPr>
            <p:spPr bwMode="auto">
              <a:xfrm>
                <a:off x="645005" y="2547208"/>
                <a:ext cx="3080931" cy="2893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对课程内容有疑问咨询课程答疑</a:t>
                </a: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ṣļîḑé-TextBox 26"/>
              <p:cNvSpPr txBox="1"/>
              <p:nvPr/>
            </p:nvSpPr>
            <p:spPr bwMode="auto">
              <a:xfrm>
                <a:off x="630402" y="2242431"/>
                <a:ext cx="1949300" cy="2810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课程难题问答疑</a:t>
                </a:r>
                <a:endParaRPr lang="zh-CN" altLang="en-US" sz="16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îṣļîḑé-Freeform: Shape 28"/>
          <p:cNvSpPr/>
          <p:nvPr/>
        </p:nvSpPr>
        <p:spPr bwMode="auto">
          <a:xfrm>
            <a:off x="3495317" y="1541522"/>
            <a:ext cx="474903" cy="47490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" name="îṣļîḑé-Freeform: Shape 29"/>
          <p:cNvSpPr/>
          <p:nvPr/>
        </p:nvSpPr>
        <p:spPr bwMode="auto">
          <a:xfrm>
            <a:off x="5211107" y="1535563"/>
            <a:ext cx="474903" cy="47490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îṣļîḑé-Freeform: Shape 30"/>
          <p:cNvSpPr/>
          <p:nvPr/>
        </p:nvSpPr>
        <p:spPr bwMode="auto">
          <a:xfrm>
            <a:off x="5864321" y="2831545"/>
            <a:ext cx="474903" cy="47490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6" name="îṣļîḑé-Freeform: Shape 31"/>
          <p:cNvSpPr/>
          <p:nvPr/>
        </p:nvSpPr>
        <p:spPr bwMode="auto">
          <a:xfrm>
            <a:off x="2843116" y="2831545"/>
            <a:ext cx="474903" cy="474903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îṣļîḑé-Oval 1"/>
          <p:cNvSpPr/>
          <p:nvPr/>
        </p:nvSpPr>
        <p:spPr>
          <a:xfrm>
            <a:off x="3469067" y="1923678"/>
            <a:ext cx="2253336" cy="2252587"/>
          </a:xfrm>
          <a:prstGeom prst="ellipse">
            <a:avLst/>
          </a:prstGeom>
          <a:blipFill dpi="0" rotWithShape="1">
            <a:blip r:embed="rId1"/>
            <a:srcRect/>
            <a:stretch>
              <a:fillRect l="-16738" r="-1655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Title 1"/>
          <p:cNvSpPr txBox="1"/>
          <p:nvPr/>
        </p:nvSpPr>
        <p:spPr>
          <a:xfrm>
            <a:off x="611559" y="175643"/>
            <a:ext cx="6584699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dirty="0"/>
              <a:t>基础玩法：记住这四点，过关得学分没问题！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304901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694" y="211070"/>
            <a:ext cx="2676422" cy="47237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" y="205355"/>
            <a:ext cx="2658990" cy="472945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281802" y="4554778"/>
            <a:ext cx="520521" cy="50099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image5.png"/>
          <p:cNvPicPr/>
          <p:nvPr/>
        </p:nvPicPr>
        <p:blipFill>
          <a:blip r:embed="rId4" cstate="print"/>
          <a:srcRect l="80893" t="85898"/>
          <a:stretch>
            <a:fillRect/>
          </a:stretch>
        </p:blipFill>
        <p:spPr>
          <a:xfrm>
            <a:off x="7905634" y="4463324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77803" y="8197"/>
            <a:ext cx="1281399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登录方式：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40626" y="1651481"/>
            <a:ext cx="2132303" cy="750994"/>
            <a:chOff x="3772614" y="1677485"/>
            <a:chExt cx="2133043" cy="751255"/>
          </a:xfrm>
        </p:grpSpPr>
        <p:sp>
          <p:nvSpPr>
            <p:cNvPr id="14" name="文本框 13"/>
            <p:cNvSpPr txBox="1"/>
            <p:nvPr/>
          </p:nvSpPr>
          <p:spPr>
            <a:xfrm>
              <a:off x="3789110" y="1677485"/>
              <a:ext cx="1252924" cy="3001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rgbClr val="FF0000"/>
                  </a:solidFill>
                </a:rPr>
                <a:t>手机号码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772614" y="2128658"/>
              <a:ext cx="2133043" cy="3000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350" dirty="0">
                  <a:solidFill>
                    <a:srgbClr val="FF0000"/>
                  </a:solidFill>
                </a:rPr>
                <a:t>初始密码：</a:t>
              </a:r>
              <a:r>
                <a:rPr lang="en-US" altLang="zh-CN" sz="1350" dirty="0">
                  <a:solidFill>
                    <a:srgbClr val="FF0000"/>
                  </a:solidFill>
                </a:rPr>
                <a:t>123456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8" y="207925"/>
            <a:ext cx="2667914" cy="47105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50887" y="1844162"/>
            <a:ext cx="1554746" cy="365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7527272" y="2209795"/>
            <a:ext cx="87435" cy="1081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2548163" y="879764"/>
            <a:ext cx="326977" cy="2702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811191" y="879764"/>
            <a:ext cx="1111472" cy="322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" grpId="0" animBg="1"/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3049012" y="99"/>
            <a:ext cx="3046454" cy="5143302"/>
          </a:xfrm>
          <a:prstGeom prst="rect">
            <a:avLst/>
          </a:prstGeom>
        </p:spPr>
      </p:pic>
      <p:pic>
        <p:nvPicPr>
          <p:cNvPr id="18" name="图片 17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6095942" y="99"/>
            <a:ext cx="3046454" cy="5143302"/>
          </a:xfrm>
          <a:prstGeom prst="rect">
            <a:avLst/>
          </a:prstGeom>
        </p:spPr>
      </p:pic>
      <p:pic>
        <p:nvPicPr>
          <p:cNvPr id="12" name="图片 11" descr="图片包含 电子产品, 监视器, 计算机, 陈列&#10;&#10;已生成极高可信度的说明"/>
          <p:cNvPicPr>
            <a:picLocks noChangeAspect="1"/>
          </p:cNvPicPr>
          <p:nvPr/>
        </p:nvPicPr>
        <p:blipFill rotWithShape="1">
          <a:blip r:embed="rId1" cstate="print"/>
          <a:srcRect t="8679" r="2" b="8595"/>
          <a:stretch>
            <a:fillRect/>
          </a:stretch>
        </p:blipFill>
        <p:spPr>
          <a:xfrm>
            <a:off x="2082" y="99"/>
            <a:ext cx="3046454" cy="5143302"/>
          </a:xfrm>
          <a:prstGeom prst="rect">
            <a:avLst/>
          </a:prstGeom>
        </p:spPr>
      </p:pic>
      <p:pic>
        <p:nvPicPr>
          <p:cNvPr id="7" name="图片 6" descr="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170" y="202022"/>
            <a:ext cx="2692137" cy="4787557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2625" y="202022"/>
            <a:ext cx="2685471" cy="47746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51409" y="2850823"/>
            <a:ext cx="527665" cy="2362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右箭头 13"/>
          <p:cNvSpPr/>
          <p:nvPr/>
        </p:nvSpPr>
        <p:spPr>
          <a:xfrm rot="20760000">
            <a:off x="3758287" y="2391796"/>
            <a:ext cx="2761024" cy="1671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圆角矩形 14"/>
          <p:cNvSpPr/>
          <p:nvPr/>
        </p:nvSpPr>
        <p:spPr>
          <a:xfrm>
            <a:off x="6433589" y="1354502"/>
            <a:ext cx="669582" cy="645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7118169" y="1354502"/>
            <a:ext cx="1646332" cy="64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输入本校并选择提示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endParaRPr lang="en-US" altLang="zh-CN" sz="1200" b="1" dirty="0">
              <a:solidFill>
                <a:srgbClr val="FF0000"/>
              </a:solidFill>
            </a:endParaRPr>
          </a:p>
          <a:p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4365" y="1769856"/>
            <a:ext cx="968655" cy="27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绑定学号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35" name="image5.png"/>
          <p:cNvPicPr/>
          <p:nvPr/>
        </p:nvPicPr>
        <p:blipFill>
          <a:blip r:embed="rId4" cstate="print"/>
          <a:srcRect l="80893" t="85898"/>
          <a:stretch>
            <a:fillRect/>
          </a:stretch>
        </p:blipFill>
        <p:spPr>
          <a:xfrm>
            <a:off x="7989927" y="4616194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86850" y="7720"/>
            <a:ext cx="2500830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选择所在学校、绑定学号</a:t>
            </a:r>
            <a:endParaRPr lang="zh-CN" altLang="en-US" dirty="0"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3396" y="423074"/>
            <a:ext cx="2583825" cy="4498511"/>
            <a:chOff x="181607" y="201993"/>
            <a:chExt cx="2670358" cy="474967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07" y="201993"/>
              <a:ext cx="2670358" cy="4749678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736600" y="901700"/>
              <a:ext cx="1168400" cy="3896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sz="1800" dirty="0"/>
            </a:p>
          </p:txBody>
        </p:sp>
      </p:grpSp>
      <p:sp>
        <p:nvSpPr>
          <p:cNvPr id="11" name="右箭头 10"/>
          <p:cNvSpPr/>
          <p:nvPr/>
        </p:nvSpPr>
        <p:spPr>
          <a:xfrm rot="4320000">
            <a:off x="2162679" y="2014333"/>
            <a:ext cx="1605026" cy="1579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椭圆 19"/>
          <p:cNvSpPr/>
          <p:nvPr/>
        </p:nvSpPr>
        <p:spPr>
          <a:xfrm>
            <a:off x="2474797" y="1050571"/>
            <a:ext cx="321897" cy="314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2" grpId="0" animBg="1"/>
      <p:bldP spid="1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926" y="107"/>
            <a:ext cx="3046387" cy="5143294"/>
            <a:chOff x="4062616" y="10"/>
            <a:chExt cx="4062006" cy="6857990"/>
          </a:xfrm>
        </p:grpSpPr>
        <p:grpSp>
          <p:nvGrpSpPr>
            <p:cNvPr id="44" name="组合 43"/>
            <p:cNvGrpSpPr/>
            <p:nvPr/>
          </p:nvGrpSpPr>
          <p:grpSpPr>
            <a:xfrm>
              <a:off x="4062616" y="10"/>
              <a:ext cx="4062006" cy="6857990"/>
              <a:chOff x="4062616" y="10"/>
              <a:chExt cx="4062006" cy="6857990"/>
            </a:xfrm>
          </p:grpSpPr>
          <p:pic>
            <p:nvPicPr>
              <p:cNvPr id="9" name="图片 8" descr="图片包含 电子产品, 监视器, 计算机, 陈列&#10;&#10;已生成极高可信度的说明"/>
              <p:cNvPicPr>
                <a:picLocks noChangeAspect="1"/>
              </p:cNvPicPr>
              <p:nvPr/>
            </p:nvPicPr>
            <p:blipFill rotWithShape="1">
              <a:blip r:embed="rId1" cstate="print"/>
              <a:srcRect t="8679" r="2" b="8595"/>
              <a:stretch>
                <a:fillRect/>
              </a:stretch>
            </p:blipFill>
            <p:spPr>
              <a:xfrm>
                <a:off x="4062616" y="10"/>
                <a:ext cx="4062006" cy="6857990"/>
              </a:xfrm>
              <a:prstGeom prst="rect">
                <a:avLst/>
              </a:prstGeom>
            </p:spPr>
          </p:pic>
          <p:pic>
            <p:nvPicPr>
              <p:cNvPr id="3" name="图片 2" descr="C:\Users\Administrator\Desktop\学习通截图\2.jpg2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4312007" y="262573"/>
                <a:ext cx="3562614" cy="6332855"/>
              </a:xfrm>
              <a:prstGeom prst="rect">
                <a:avLst/>
              </a:prstGeom>
            </p:spPr>
          </p:pic>
        </p:grpSp>
        <p:sp>
          <p:nvSpPr>
            <p:cNvPr id="2" name="椭圆 1"/>
            <p:cNvSpPr/>
            <p:nvPr/>
          </p:nvSpPr>
          <p:spPr>
            <a:xfrm>
              <a:off x="5157515" y="908719"/>
              <a:ext cx="432048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082" y="107"/>
            <a:ext cx="3046387" cy="5143294"/>
            <a:chOff x="1" y="10"/>
            <a:chExt cx="4062006" cy="6857990"/>
          </a:xfrm>
        </p:grpSpPr>
        <p:pic>
          <p:nvPicPr>
            <p:cNvPr id="12" name="图片 11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1" y="10"/>
              <a:ext cx="4062006" cy="685799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48" y="277440"/>
              <a:ext cx="3552238" cy="6318250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5512448" y="293683"/>
            <a:ext cx="385808" cy="340306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6095770" y="107"/>
            <a:ext cx="3046387" cy="5143294"/>
            <a:chOff x="8125231" y="10"/>
            <a:chExt cx="4062006" cy="6857990"/>
          </a:xfrm>
        </p:grpSpPr>
        <p:pic>
          <p:nvPicPr>
            <p:cNvPr id="18" name="图片 17" descr="图片包含 电子产品, 监视器, 计算机, 陈列&#10;&#10;已生成极高可信度的说明"/>
            <p:cNvPicPr>
              <a:picLocks noChangeAspect="1"/>
            </p:cNvPicPr>
            <p:nvPr/>
          </p:nvPicPr>
          <p:blipFill rotWithShape="1">
            <a:blip r:embed="rId1" cstate="print"/>
            <a:srcRect t="8679" r="2" b="8595"/>
            <a:stretch>
              <a:fillRect/>
            </a:stretch>
          </p:blipFill>
          <p:spPr>
            <a:xfrm>
              <a:off x="8125231" y="10"/>
              <a:ext cx="4062006" cy="6857990"/>
            </a:xfrm>
            <a:prstGeom prst="rect">
              <a:avLst/>
            </a:prstGeom>
          </p:spPr>
        </p:pic>
        <p:pic>
          <p:nvPicPr>
            <p:cNvPr id="7" name="图片 6" descr="C:\Users\Administrator\Desktop\学习通截图\3.jpg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8365841" y="277111"/>
              <a:ext cx="3562614" cy="6332855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3236171" y="954944"/>
            <a:ext cx="2639276" cy="286216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6" name="箭头: 右 55"/>
          <p:cNvSpPr/>
          <p:nvPr/>
        </p:nvSpPr>
        <p:spPr>
          <a:xfrm rot="901441">
            <a:off x="5852271" y="729799"/>
            <a:ext cx="2421554" cy="143276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3221884" y="2355541"/>
            <a:ext cx="2663563" cy="248117"/>
          </a:xfrm>
          <a:prstGeom prst="rect">
            <a:avLst/>
          </a:prstGeom>
          <a:noFill/>
          <a:ln w="28575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5" name="image5.png"/>
          <p:cNvPicPr/>
          <p:nvPr/>
        </p:nvPicPr>
        <p:blipFill>
          <a:blip r:embed="rId5" cstate="print"/>
          <a:srcRect l="80893" t="85898"/>
          <a:stretch>
            <a:fillRect/>
          </a:stretch>
        </p:blipFill>
        <p:spPr>
          <a:xfrm>
            <a:off x="7989927" y="4145202"/>
            <a:ext cx="1152707" cy="4630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" name="文本框 33"/>
          <p:cNvSpPr txBox="1"/>
          <p:nvPr/>
        </p:nvSpPr>
        <p:spPr>
          <a:xfrm>
            <a:off x="77802" y="8197"/>
            <a:ext cx="2984745" cy="3772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修改密码</a:t>
            </a:r>
            <a:r>
              <a:rPr lang="en-US" altLang="zh-CN" dirty="0">
                <a:sym typeface="+mn-lt"/>
              </a:rPr>
              <a:t>&amp;</a:t>
            </a:r>
            <a:r>
              <a:rPr lang="zh-CN" altLang="en-US" dirty="0">
                <a:sym typeface="+mn-lt"/>
              </a:rPr>
              <a:t>寻求帮助就找在线客服</a:t>
            </a:r>
            <a:endParaRPr lang="zh-CN" altLang="en-US" dirty="0"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298281" y="954943"/>
            <a:ext cx="572295" cy="2862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文本框 23"/>
          <p:cNvSpPr txBox="1"/>
          <p:nvPr/>
        </p:nvSpPr>
        <p:spPr>
          <a:xfrm>
            <a:off x="748405" y="862212"/>
            <a:ext cx="1167994" cy="369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339918" y="3913124"/>
            <a:ext cx="2460510" cy="28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97902" y="1184488"/>
            <a:ext cx="823982" cy="27286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3" grpId="0" bldLvl="0" animBg="1"/>
      <p:bldP spid="56" grpId="0" bldLvl="0" animBg="1"/>
      <p:bldP spid="20" grpId="0" bldLvl="0" animBg="1"/>
      <p:bldP spid="34" grpId="0" bldLvl="0" animBg="1"/>
      <p:bldP spid="11" grpId="0" animBg="1"/>
      <p:bldP spid="24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ISLIDE.DIAGRAM" val="50660b1e-6a52-4b8b-85cb-ab9f839666db"/>
</p:tagLst>
</file>

<file path=ppt/tags/tag2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06563"/>
      </a:accent1>
      <a:accent2>
        <a:srgbClr val="638F91"/>
      </a:accent2>
      <a:accent3>
        <a:srgbClr val="706563"/>
      </a:accent3>
      <a:accent4>
        <a:srgbClr val="638F91"/>
      </a:accent4>
      <a:accent5>
        <a:srgbClr val="706563"/>
      </a:accent5>
      <a:accent6>
        <a:srgbClr val="638F91"/>
      </a:accent6>
      <a:hlink>
        <a:srgbClr val="124668"/>
      </a:hlink>
      <a:folHlink>
        <a:srgbClr val="2B75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706563"/>
    </a:accent1>
    <a:accent2>
      <a:srgbClr val="638F91"/>
    </a:accent2>
    <a:accent3>
      <a:srgbClr val="706563"/>
    </a:accent3>
    <a:accent4>
      <a:srgbClr val="638F91"/>
    </a:accent4>
    <a:accent5>
      <a:srgbClr val="706563"/>
    </a:accent5>
    <a:accent6>
      <a:srgbClr val="638F91"/>
    </a:accent6>
    <a:hlink>
      <a:srgbClr val="124668"/>
    </a:hlink>
    <a:folHlink>
      <a:srgbClr val="2B75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1169</Words>
  <Application>WPS 演示</Application>
  <PresentationFormat>全屏显示(16:9)</PresentationFormat>
  <Paragraphs>211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60" baseType="lpstr">
      <vt:lpstr>Arial</vt:lpstr>
      <vt:lpstr>宋体</vt:lpstr>
      <vt:lpstr>Wingdings</vt:lpstr>
      <vt:lpstr>微软雅黑</vt:lpstr>
      <vt:lpstr>Wingdings</vt:lpstr>
      <vt:lpstr>Open Sans Light</vt:lpstr>
      <vt:lpstr>Yu Gothic UI Light</vt:lpstr>
      <vt:lpstr>Giddyup Std</vt:lpstr>
      <vt:lpstr>Mongolian Baiti</vt:lpstr>
      <vt:lpstr>Calibri</vt:lpstr>
      <vt:lpstr>Arial Unicode MS</vt:lpstr>
      <vt:lpstr>方正兰亭黑_GBK</vt:lpstr>
      <vt:lpstr>Helvetica</vt:lpstr>
      <vt:lpstr>Arial</vt:lpstr>
      <vt:lpstr>BUFMCC+BradleyHandITC</vt:lpstr>
      <vt:lpstr>Segoe Print</vt:lpstr>
      <vt:lpstr>UTRRWA+MicrosoftYaHei-Bold</vt:lpstr>
      <vt:lpstr>QPHLQF+MicrosoftYaHei-Bold</vt:lpstr>
      <vt:lpstr>EOFKNQ+ArialMT</vt:lpstr>
      <vt:lpstr>Times New Roman</vt:lpstr>
      <vt:lpstr>Calibri</vt:lpstr>
      <vt:lpstr>UGJGON+MicrosoftYaHei-Bold</vt:lpstr>
      <vt:lpstr>DINVQC+MicrosoftYaHei-Bold</vt:lpstr>
      <vt:lpstr>LVFNKQ+MicrosoftYaHei</vt:lpstr>
      <vt:lpstr>JWSNJC+MicrosoftYaHei-Bold</vt:lpstr>
      <vt:lpstr>JJOWEG+MicrosoftYaHei</vt:lpstr>
      <vt:lpstr>KQNWMA+MicrosoftYaHei-Bold</vt:lpstr>
      <vt:lpstr>HITMIH+MicrosoftYaHei</vt:lpstr>
      <vt:lpstr>TLOUWL+MicrosoftYaHei-Bold</vt:lpstr>
      <vt:lpstr>BQKUWP+MicrosoftYaHei-Bold</vt:lpstr>
      <vt:lpstr>WMQWHC+MicrosoftYaHei-Bold</vt:lpstr>
      <vt:lpstr>ADHFIM+MicrosoftYaHei-Bold</vt:lpstr>
      <vt:lpstr>WCPAFM+MicrosoftYaHei-Bold</vt:lpstr>
      <vt:lpstr>SRJHQW+YouYuan</vt:lpstr>
      <vt:lpstr>黑体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朱淡淡</cp:lastModifiedBy>
  <cp:revision>397</cp:revision>
  <cp:lastPrinted>2017-10-27T01:50:00Z</cp:lastPrinted>
  <dcterms:created xsi:type="dcterms:W3CDTF">2015-12-11T17:46:00Z</dcterms:created>
  <dcterms:modified xsi:type="dcterms:W3CDTF">2020-04-10T09:11:44Z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