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322" r:id="rId4"/>
    <p:sldId id="324" r:id="rId5"/>
    <p:sldId id="325" r:id="rId6"/>
    <p:sldId id="326" r:id="rId7"/>
    <p:sldId id="327" r:id="rId8"/>
    <p:sldId id="321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6"/>
  </p:normalViewPr>
  <p:slideViewPr>
    <p:cSldViewPr snapToGrid="0">
      <p:cViewPr varScale="1">
        <p:scale>
          <a:sx n="28" d="100"/>
          <a:sy n="28" d="100"/>
        </p:scale>
        <p:origin x="568" y="6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3178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中国的教育面对的核心问题是教育资源的极度不均衡，所以我们网易和高教社出版社，强强联合打造中国高校MOOC平台。 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让每一个用户可以学习中国最好高校的课程。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政企合作优势互补，由双发共同投入核心团队和资源进行共同建设、运营和维护。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1， 产品特色：目前课程资源有5132门精品课程，被引用4749次，覆盖高等教育全学科，及职业教育，教师继续教育、终身学习类课程。并以公有云SAAS提供服务，帮助学校减少建设成本。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2， 合作案例：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目前已签约MOOC学校211所；哈尔滨工业大学、浙江大学等国内各层次高校共400+所学校已签约购买学校云；上线MOOC课程近1500门；校内SPOC课程800多门。在浙江省教育厅、江苏省教育厅、东莞市教育局等教育主管部门实施了区域级的合作项目，实现资源共享，提高教学质量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中国的教育面对的核心问题是教育资源的极度不均衡，所以我们网易和高教社出版社，强强联合打造中国高校MOOC平台。 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让每一个用户可以学习中国最好高校的课程。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政企合作优势互补，由双发共同投入核心团队和资源进行共同建设、运营和维护。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1， 产品特色：目前课程资源有5132门精品课程，被引用4749次，覆盖高等教育全学科，及职业教育，教师继续教育、终身学习类课程。并以公有云SAAS提供服务，帮助学校减少建设成本。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2， 合作案例：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目前已签约MOOC学校211所；哈尔滨工业大学、浙江大学等国内各层次高校共400+所学校已签约购买学校云；上线MOOC课程近1500门；校内SPOC课程800多门。在浙江省教育厅、江苏省教育厅、东莞市教育局等教育主管部门实施了区域级的合作项目，实现资源共享，提高教学质量。</a:t>
            </a:r>
          </a:p>
        </p:txBody>
      </p:sp>
    </p:spTree>
    <p:extLst>
      <p:ext uri="{BB962C8B-B14F-4D97-AF65-F5344CB8AC3E}">
        <p14:creationId xmlns:p14="http://schemas.microsoft.com/office/powerpoint/2010/main" val="217152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中国的教育面对的核心问题是教育资源的极度不均衡，所以我们网易和高教社出版社，强强联合打造中国高校MOOC平台。 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让每一个用户可以学习中国最好高校的课程。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政企合作优势互补，由双发共同投入核心团队和资源进行共同建设、运营和维护。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1， 产品特色：目前课程资源有5132门精品课程，被引用4749次，覆盖高等教育全学科，及职业教育，教师继续教育、终身学习类课程。并以公有云SAAS提供服务，帮助学校减少建设成本。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2， 合作案例：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目前已签约MOOC学校211所；哈尔滨工业大学、浙江大学等国内各层次高校共400+所学校已签约购买学校云；上线MOOC课程近1500门；校内SPOC课程800多门。在浙江省教育厅、江苏省教育厅、东莞市教育局等教育主管部门实施了区域级的合作项目，实现资源共享，提高教学质量。</a:t>
            </a:r>
          </a:p>
        </p:txBody>
      </p:sp>
    </p:spTree>
    <p:extLst>
      <p:ext uri="{BB962C8B-B14F-4D97-AF65-F5344CB8AC3E}">
        <p14:creationId xmlns:p14="http://schemas.microsoft.com/office/powerpoint/2010/main" val="46705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中国的教育面对的核心问题是教育资源的极度不均衡，所以我们网易和高教社出版社，强强联合打造中国高校MOOC平台。 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让每一个用户可以学习中国最好高校的课程。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政企合作优势互补，由双发共同投入核心团队和资源进行共同建设、运营和维护。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1， 产品特色：目前课程资源有5132门精品课程，被引用4749次，覆盖高等教育全学科，及职业教育，教师继续教育、终身学习类课程。并以公有云SAAS提供服务，帮助学校减少建设成本。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2， 合作案例：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目前已签约MOOC学校211所；哈尔滨工业大学、浙江大学等国内各层次高校共400+所学校已签约购买学校云；上线MOOC课程近1500门；校内SPOC课程800多门。在浙江省教育厅、江苏省教育厅、东莞市教育局等教育主管部门实施了区域级的合作项目，实现资源共享，提高教学质量。</a:t>
            </a:r>
          </a:p>
        </p:txBody>
      </p:sp>
    </p:spTree>
    <p:extLst>
      <p:ext uri="{BB962C8B-B14F-4D97-AF65-F5344CB8AC3E}">
        <p14:creationId xmlns:p14="http://schemas.microsoft.com/office/powerpoint/2010/main" val="208654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中国的教育面对的核心问题是教育资源的极度不均衡，所以我们网易和高教社出版社，强强联合打造中国高校MOOC平台。 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让每一个用户可以学习中国最好高校的课程。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政企合作优势互补，由双发共同投入核心团队和资源进行共同建设、运营和维护。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1， 产品特色：目前课程资源有5132门精品课程，被引用4749次，覆盖高等教育全学科，及职业教育，教师继续教育、终身学习类课程。并以公有云SAAS提供服务，帮助学校减少建设成本。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2， 合作案例：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目前已签约MOOC学校211所；哈尔滨工业大学、浙江大学等国内各层次高校共400+所学校已签约购买学校云；上线MOOC课程近1500门；校内SPOC课程800多门。在浙江省教育厅、江苏省教育厅、东莞市教育局等教育主管部门实施了区域级的合作项目，实现资源共享，提高教学质量。</a:t>
            </a:r>
          </a:p>
        </p:txBody>
      </p:sp>
    </p:spTree>
    <p:extLst>
      <p:ext uri="{BB962C8B-B14F-4D97-AF65-F5344CB8AC3E}">
        <p14:creationId xmlns:p14="http://schemas.microsoft.com/office/powerpoint/2010/main" val="156330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中国的教育面对的核心问题是教育资源的极度不均衡，所以我们网易和高教社出版社，强强联合打造中国高校MOOC平台。 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让每一个用户可以学习中国最好高校的课程。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政企合作优势互补，由双发共同投入核心团队和资源进行共同建设、运营和维护。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1， 产品特色：目前课程资源有5132门精品课程，被引用4749次，覆盖高等教育全学科，及职业教育，教师继续教育、终身学习类课程。并以公有云SAAS提供服务，帮助学校减少建设成本。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2， 合作案例：</a:t>
            </a:r>
          </a:p>
          <a:p>
            <a:pPr>
              <a:defRPr sz="150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t>目前已签约MOOC学校211所；哈尔滨工业大学、浙江大学等国内各层次高校共400+所学校已签约购买学校云；上线MOOC课程近1500门；校内SPOC课程800多门。在浙江省教育厅、江苏省教育厅、东莞市教育局等教育主管部门实施了区域级的合作项目，实现资源共享，提高教学质量。</a:t>
            </a:r>
          </a:p>
        </p:txBody>
      </p:sp>
    </p:spTree>
    <p:extLst>
      <p:ext uri="{BB962C8B-B14F-4D97-AF65-F5344CB8AC3E}">
        <p14:creationId xmlns:p14="http://schemas.microsoft.com/office/powerpoint/2010/main" val="150724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7" name="Shape 10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>
                <a:latin typeface="Ping Hei Text"/>
                <a:ea typeface="Ping Hei Text"/>
                <a:cs typeface="Ping Hei Text"/>
                <a:sym typeface="Ping Hei Text"/>
              </a:defRPr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833937" y="5945187"/>
            <a:ext cx="14716126" cy="968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455" indent="-465455">
              <a:spcBef>
                <a:spcPts val="4500"/>
              </a:spcBef>
              <a:defRPr sz="3800"/>
            </a:lvl1pPr>
            <a:lvl2pPr marL="808355" indent="-465455">
              <a:spcBef>
                <a:spcPts val="4500"/>
              </a:spcBef>
              <a:defRPr sz="3800"/>
            </a:lvl2pPr>
            <a:lvl3pPr marL="1151255" indent="-465455">
              <a:spcBef>
                <a:spcPts val="4500"/>
              </a:spcBef>
              <a:defRPr sz="3800"/>
            </a:lvl3pPr>
            <a:lvl4pPr marL="1494155" indent="-465455">
              <a:spcBef>
                <a:spcPts val="4500"/>
              </a:spcBef>
              <a:defRPr sz="3800"/>
            </a:lvl4pPr>
            <a:lvl5pPr marL="1837055" indent="-465455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Helvetica Neue Medium"/>
        </a:defRPr>
      </a:lvl1pPr>
      <a:lvl2pPr marL="0" marR="0" indent="228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0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Helvetica Neue"/>
        </a:defRPr>
      </a:lvl1pPr>
      <a:lvl2pPr marL="1055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Helvetica Neue"/>
        </a:defRPr>
      </a:lvl2pPr>
      <a:lvl3pPr marL="1499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Helvetica Neue"/>
        </a:defRPr>
      </a:lvl3pPr>
      <a:lvl4pPr marL="1944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Helvetica Neue"/>
        </a:defRPr>
      </a:lvl4pPr>
      <a:lvl5pPr marL="2388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Helvetica Neue"/>
        </a:defRPr>
      </a:lvl5pPr>
      <a:lvl6pPr marL="2833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7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6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中国大学MOOC学校云使用培训"/>
          <p:cNvSpPr txBox="1"/>
          <p:nvPr/>
        </p:nvSpPr>
        <p:spPr>
          <a:xfrm>
            <a:off x="4765552" y="4906328"/>
            <a:ext cx="14852896" cy="1388745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 defTabSz="457200">
              <a:defRPr sz="8100" b="0">
                <a:solidFill>
                  <a:schemeClr val="accent3">
                    <a:hueOff val="914337"/>
                    <a:satOff val="31515"/>
                    <a:lumOff val="-30782"/>
                  </a:schemeClr>
                </a:solidFill>
                <a:latin typeface="Ping Hei Semibold"/>
                <a:ea typeface="Ping Hei Semibold"/>
                <a:cs typeface="Ping Hei Semibold"/>
                <a:sym typeface="Ping Hei Semibold"/>
              </a:defRPr>
            </a:lvl1pPr>
          </a:lstStyle>
          <a:p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中国大学MOOC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学生学习指南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122" name="屏幕快照 2017-10-13 下午10.27.50.png" descr="屏幕快照 2017-10-13 下午10.27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72" y="6438491"/>
            <a:ext cx="19711456" cy="164066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中国大学MOOC立项于2013年10月，2014年5月上线，承接教育部国家精品开发课程任务，由高等教育出版社和网易共同打造的国内最大最好的MOOC教育平台。…"/>
          <p:cNvSpPr txBox="1"/>
          <p:nvPr/>
        </p:nvSpPr>
        <p:spPr>
          <a:xfrm>
            <a:off x="1759569" y="2243759"/>
            <a:ext cx="17726692" cy="698267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spcBef>
                <a:spcPts val="5900"/>
              </a:spcBef>
              <a:defRPr sz="3500" b="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输入平台网址：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https://www.icourse163.org/</a:t>
            </a:r>
            <a:endParaRPr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6" name="1.1 学校云简介"/>
          <p:cNvSpPr/>
          <p:nvPr/>
        </p:nvSpPr>
        <p:spPr>
          <a:xfrm>
            <a:off x="-55880" y="35560"/>
            <a:ext cx="10678795" cy="127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569"/>
                </a:lnTo>
                <a:lnTo>
                  <a:pt x="7920" y="20569"/>
                </a:lnTo>
                <a:lnTo>
                  <a:pt x="7920" y="21600"/>
                </a:lnTo>
                <a:lnTo>
                  <a:pt x="21600" y="21600"/>
                </a:lnTo>
                <a:lnTo>
                  <a:pt x="21600" y="9227"/>
                </a:lnTo>
                <a:lnTo>
                  <a:pt x="20836" y="9227"/>
                </a:lnTo>
                <a:lnTo>
                  <a:pt x="20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632"/>
          </a:solidFill>
          <a:ln w="12700">
            <a:miter lim="400000"/>
          </a:ln>
        </p:spPr>
        <p:txBody>
          <a:bodyPr lIns="71437" tIns="71437" rIns="71437" bIns="71437" anchor="ctr"/>
          <a:lstStyle>
            <a:lvl1pPr>
              <a:defRPr sz="4100" b="0">
                <a:solidFill>
                  <a:srgbClr val="FFFFFF"/>
                </a:solidFill>
                <a:latin typeface="Myriad Set Bold"/>
                <a:ea typeface="Myriad Set Bold"/>
                <a:cs typeface="Myriad Set Bold"/>
                <a:sym typeface="Myriad Set Bold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注册与登录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651548" y="11510962"/>
            <a:ext cx="309378" cy="4828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成组"/>
          <p:cNvGrpSpPr/>
          <p:nvPr/>
        </p:nvGrpSpPr>
        <p:grpSpPr>
          <a:xfrm>
            <a:off x="-55588" y="1314226"/>
            <a:ext cx="18019802" cy="1"/>
            <a:chOff x="0" y="0"/>
            <a:chExt cx="18019801" cy="0"/>
          </a:xfrm>
        </p:grpSpPr>
        <p:sp>
          <p:nvSpPr>
            <p:cNvPr id="170" name="线条"/>
            <p:cNvSpPr/>
            <p:nvPr/>
          </p:nvSpPr>
          <p:spPr>
            <a:xfrm>
              <a:off x="0" y="0"/>
              <a:ext cx="6028255" cy="0"/>
            </a:xfrm>
            <a:prstGeom prst="line">
              <a:avLst/>
            </a:prstGeom>
            <a:noFill/>
            <a:ln w="114300" cap="flat">
              <a:solidFill>
                <a:srgbClr val="8CB92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1" name="线条"/>
            <p:cNvSpPr/>
            <p:nvPr/>
          </p:nvSpPr>
          <p:spPr>
            <a:xfrm>
              <a:off x="5995773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ECB24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2" name="线条"/>
            <p:cNvSpPr/>
            <p:nvPr/>
          </p:nvSpPr>
          <p:spPr>
            <a:xfrm>
              <a:off x="11991546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978" y="972120"/>
            <a:ext cx="5655361" cy="938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1ABD67B-BAC7-4F17-B7D6-6943FB82F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063" y="3540871"/>
            <a:ext cx="21851276" cy="88609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中国大学MOOC立项于2013年10月，2014年5月上线，承接教育部国家精品开发课程任务，由高等教育出版社和网易共同打造的国内最大最好的MOOC教育平台。…"/>
          <p:cNvSpPr txBox="1"/>
          <p:nvPr/>
        </p:nvSpPr>
        <p:spPr>
          <a:xfrm>
            <a:off x="1759569" y="2243759"/>
            <a:ext cx="17726692" cy="698267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spcBef>
                <a:spcPts val="5900"/>
              </a:spcBef>
              <a:defRPr sz="3500" b="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点击注册，提供三种注册方式：手机号注册、网易邮箱注册、爱课程注册。</a:t>
            </a:r>
            <a:endParaRPr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6" name="1.1 学校云简介"/>
          <p:cNvSpPr/>
          <p:nvPr/>
        </p:nvSpPr>
        <p:spPr>
          <a:xfrm>
            <a:off x="-55880" y="35560"/>
            <a:ext cx="10678795" cy="127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569"/>
                </a:lnTo>
                <a:lnTo>
                  <a:pt x="7920" y="20569"/>
                </a:lnTo>
                <a:lnTo>
                  <a:pt x="7920" y="21600"/>
                </a:lnTo>
                <a:lnTo>
                  <a:pt x="21600" y="21600"/>
                </a:lnTo>
                <a:lnTo>
                  <a:pt x="21600" y="9227"/>
                </a:lnTo>
                <a:lnTo>
                  <a:pt x="20836" y="9227"/>
                </a:lnTo>
                <a:lnTo>
                  <a:pt x="20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632"/>
          </a:solidFill>
          <a:ln w="12700">
            <a:miter lim="400000"/>
          </a:ln>
        </p:spPr>
        <p:txBody>
          <a:bodyPr lIns="71437" tIns="71437" rIns="71437" bIns="71437" anchor="ctr"/>
          <a:lstStyle>
            <a:lvl1pPr>
              <a:defRPr sz="4100" b="0">
                <a:solidFill>
                  <a:srgbClr val="FFFFFF"/>
                </a:solidFill>
                <a:latin typeface="Myriad Set Bold"/>
                <a:ea typeface="Myriad Set Bold"/>
                <a:cs typeface="Myriad Set Bold"/>
                <a:sym typeface="Myriad Set Bold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注册与登录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651548" y="11510962"/>
            <a:ext cx="309378" cy="4828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成组"/>
          <p:cNvGrpSpPr/>
          <p:nvPr/>
        </p:nvGrpSpPr>
        <p:grpSpPr>
          <a:xfrm>
            <a:off x="-55588" y="1314226"/>
            <a:ext cx="18019802" cy="1"/>
            <a:chOff x="0" y="0"/>
            <a:chExt cx="18019801" cy="0"/>
          </a:xfrm>
        </p:grpSpPr>
        <p:sp>
          <p:nvSpPr>
            <p:cNvPr id="170" name="线条"/>
            <p:cNvSpPr/>
            <p:nvPr/>
          </p:nvSpPr>
          <p:spPr>
            <a:xfrm>
              <a:off x="0" y="0"/>
              <a:ext cx="6028255" cy="0"/>
            </a:xfrm>
            <a:prstGeom prst="line">
              <a:avLst/>
            </a:prstGeom>
            <a:noFill/>
            <a:ln w="114300" cap="flat">
              <a:solidFill>
                <a:srgbClr val="8CB92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1" name="线条"/>
            <p:cNvSpPr/>
            <p:nvPr/>
          </p:nvSpPr>
          <p:spPr>
            <a:xfrm>
              <a:off x="5995773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ECB24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2" name="线条"/>
            <p:cNvSpPr/>
            <p:nvPr/>
          </p:nvSpPr>
          <p:spPr>
            <a:xfrm>
              <a:off x="11991546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978" y="972120"/>
            <a:ext cx="5655361" cy="938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85CCF9C-A4B3-4818-A3AB-AC046545130D}"/>
              </a:ext>
            </a:extLst>
          </p:cNvPr>
          <p:cNvGrpSpPr/>
          <p:nvPr/>
        </p:nvGrpSpPr>
        <p:grpSpPr>
          <a:xfrm>
            <a:off x="1759569" y="3540871"/>
            <a:ext cx="7824104" cy="8860903"/>
            <a:chOff x="1759569" y="3540871"/>
            <a:chExt cx="7824104" cy="886090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1ABD67B-BAC7-4F17-B7D6-6943FB82F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194"/>
            <a:stretch/>
          </p:blipFill>
          <p:spPr>
            <a:xfrm>
              <a:off x="1759569" y="3540871"/>
              <a:ext cx="7824104" cy="8860903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AC3028-D857-4FA6-B188-12120C3A4143}"/>
                </a:ext>
              </a:extLst>
            </p:cNvPr>
            <p:cNvSpPr/>
            <p:nvPr/>
          </p:nvSpPr>
          <p:spPr>
            <a:xfrm>
              <a:off x="7924804" y="3745832"/>
              <a:ext cx="717175" cy="44965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71437" tIns="71437" rIns="71437" bIns="71437" numCol="1" spcCol="38100" rtlCol="0" anchor="ctr" forceAA="0">
              <a:sp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C229FFD-2EDD-4137-A263-BEB9B88C0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914" y="3970656"/>
            <a:ext cx="11627485" cy="84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68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中国大学MOOC立项于2013年10月，2014年5月上线，承接教育部国家精品开发课程任务，由高等教育出版社和网易共同打造的国内最大最好的MOOC教育平台。…"/>
          <p:cNvSpPr txBox="1"/>
          <p:nvPr/>
        </p:nvSpPr>
        <p:spPr>
          <a:xfrm>
            <a:off x="1006534" y="2252320"/>
            <a:ext cx="17726692" cy="698267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spcBef>
                <a:spcPts val="5900"/>
              </a:spcBef>
              <a:defRPr sz="3500" b="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点击注册，提供三种注册方式：手机号注册、网易邮箱注册、爱课程注册。</a:t>
            </a:r>
            <a:endParaRPr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6" name="1.1 学校云简介"/>
          <p:cNvSpPr/>
          <p:nvPr/>
        </p:nvSpPr>
        <p:spPr>
          <a:xfrm>
            <a:off x="-55880" y="35560"/>
            <a:ext cx="10678795" cy="127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569"/>
                </a:lnTo>
                <a:lnTo>
                  <a:pt x="7920" y="20569"/>
                </a:lnTo>
                <a:lnTo>
                  <a:pt x="7920" y="21600"/>
                </a:lnTo>
                <a:lnTo>
                  <a:pt x="21600" y="21600"/>
                </a:lnTo>
                <a:lnTo>
                  <a:pt x="21600" y="9227"/>
                </a:lnTo>
                <a:lnTo>
                  <a:pt x="20836" y="9227"/>
                </a:lnTo>
                <a:lnTo>
                  <a:pt x="20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632"/>
          </a:solidFill>
          <a:ln w="12700">
            <a:miter lim="400000"/>
          </a:ln>
        </p:spPr>
        <p:txBody>
          <a:bodyPr lIns="71437" tIns="71437" rIns="71437" bIns="71437" anchor="ctr"/>
          <a:lstStyle>
            <a:lvl1pPr>
              <a:defRPr sz="4100" b="0">
                <a:solidFill>
                  <a:srgbClr val="FFFFFF"/>
                </a:solidFill>
                <a:latin typeface="Myriad Set Bold"/>
                <a:ea typeface="Myriad Set Bold"/>
                <a:cs typeface="Myriad Set Bold"/>
                <a:sym typeface="Myriad Set Bold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注册与登录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651548" y="11510962"/>
            <a:ext cx="309378" cy="4828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成组"/>
          <p:cNvGrpSpPr/>
          <p:nvPr/>
        </p:nvGrpSpPr>
        <p:grpSpPr>
          <a:xfrm>
            <a:off x="-55588" y="1314226"/>
            <a:ext cx="18019802" cy="1"/>
            <a:chOff x="0" y="0"/>
            <a:chExt cx="18019801" cy="0"/>
          </a:xfrm>
        </p:grpSpPr>
        <p:sp>
          <p:nvSpPr>
            <p:cNvPr id="170" name="线条"/>
            <p:cNvSpPr/>
            <p:nvPr/>
          </p:nvSpPr>
          <p:spPr>
            <a:xfrm>
              <a:off x="0" y="0"/>
              <a:ext cx="6028255" cy="0"/>
            </a:xfrm>
            <a:prstGeom prst="line">
              <a:avLst/>
            </a:prstGeom>
            <a:noFill/>
            <a:ln w="114300" cap="flat">
              <a:solidFill>
                <a:srgbClr val="8CB92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1" name="线条"/>
            <p:cNvSpPr/>
            <p:nvPr/>
          </p:nvSpPr>
          <p:spPr>
            <a:xfrm>
              <a:off x="5995773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ECB24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2" name="线条"/>
            <p:cNvSpPr/>
            <p:nvPr/>
          </p:nvSpPr>
          <p:spPr>
            <a:xfrm>
              <a:off x="11991546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978" y="972120"/>
            <a:ext cx="5655361" cy="938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AA9D0C-11FA-4F45-B168-3F5208CEE8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" r="7615"/>
          <a:stretch/>
        </p:blipFill>
        <p:spPr>
          <a:xfrm>
            <a:off x="1163915" y="3871335"/>
            <a:ext cx="10642322" cy="707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C0BB62-364D-47FB-A451-E4770CEFD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29"/>
          <a:stretch/>
        </p:blipFill>
        <p:spPr>
          <a:xfrm>
            <a:off x="12701328" y="3871335"/>
            <a:ext cx="10362103" cy="70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27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中国大学MOOC立项于2013年10月，2014年5月上线，承接教育部国家精品开发课程任务，由高等教育出版社和网易共同打造的国内最大最好的MOOC教育平台。…"/>
          <p:cNvSpPr txBox="1"/>
          <p:nvPr/>
        </p:nvSpPr>
        <p:spPr>
          <a:xfrm>
            <a:off x="1006534" y="2099920"/>
            <a:ext cx="17726692" cy="698267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spcBef>
                <a:spcPts val="5900"/>
              </a:spcBef>
              <a:defRPr sz="3500" b="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使用一种方式登录平台，选择课程进行学习。</a:t>
            </a:r>
            <a:endParaRPr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6" name="1.1 学校云简介"/>
          <p:cNvSpPr/>
          <p:nvPr/>
        </p:nvSpPr>
        <p:spPr>
          <a:xfrm>
            <a:off x="-55880" y="35560"/>
            <a:ext cx="10678795" cy="127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569"/>
                </a:lnTo>
                <a:lnTo>
                  <a:pt x="7920" y="20569"/>
                </a:lnTo>
                <a:lnTo>
                  <a:pt x="7920" y="21600"/>
                </a:lnTo>
                <a:lnTo>
                  <a:pt x="21600" y="21600"/>
                </a:lnTo>
                <a:lnTo>
                  <a:pt x="21600" y="9227"/>
                </a:lnTo>
                <a:lnTo>
                  <a:pt x="20836" y="9227"/>
                </a:lnTo>
                <a:lnTo>
                  <a:pt x="20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632"/>
          </a:solidFill>
          <a:ln w="12700">
            <a:miter lim="400000"/>
          </a:ln>
        </p:spPr>
        <p:txBody>
          <a:bodyPr lIns="71437" tIns="71437" rIns="71437" bIns="71437" anchor="ctr"/>
          <a:lstStyle>
            <a:lvl1pPr>
              <a:defRPr sz="4100" b="0">
                <a:solidFill>
                  <a:srgbClr val="FFFFFF"/>
                </a:solidFill>
                <a:latin typeface="Myriad Set Bold"/>
                <a:ea typeface="Myriad Set Bold"/>
                <a:cs typeface="Myriad Set Bold"/>
                <a:sym typeface="Myriad Set Bold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注册与登录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651548" y="11510962"/>
            <a:ext cx="309378" cy="4828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成组"/>
          <p:cNvGrpSpPr/>
          <p:nvPr/>
        </p:nvGrpSpPr>
        <p:grpSpPr>
          <a:xfrm>
            <a:off x="-55588" y="1314226"/>
            <a:ext cx="18019802" cy="1"/>
            <a:chOff x="0" y="0"/>
            <a:chExt cx="18019801" cy="0"/>
          </a:xfrm>
        </p:grpSpPr>
        <p:sp>
          <p:nvSpPr>
            <p:cNvPr id="170" name="线条"/>
            <p:cNvSpPr/>
            <p:nvPr/>
          </p:nvSpPr>
          <p:spPr>
            <a:xfrm>
              <a:off x="0" y="0"/>
              <a:ext cx="6028255" cy="0"/>
            </a:xfrm>
            <a:prstGeom prst="line">
              <a:avLst/>
            </a:prstGeom>
            <a:noFill/>
            <a:ln w="114300" cap="flat">
              <a:solidFill>
                <a:srgbClr val="8CB92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1" name="线条"/>
            <p:cNvSpPr/>
            <p:nvPr/>
          </p:nvSpPr>
          <p:spPr>
            <a:xfrm>
              <a:off x="5995773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ECB24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2" name="线条"/>
            <p:cNvSpPr/>
            <p:nvPr/>
          </p:nvSpPr>
          <p:spPr>
            <a:xfrm>
              <a:off x="11991546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978" y="972120"/>
            <a:ext cx="5655361" cy="938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2202EA-3F52-4E87-9664-8EDC05EEF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74" y="3064887"/>
            <a:ext cx="11150413" cy="930441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F01E3E-DE00-4A45-9C9A-1CAE0B809E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63"/>
          <a:stretch/>
        </p:blipFill>
        <p:spPr>
          <a:xfrm>
            <a:off x="12330115" y="2867624"/>
            <a:ext cx="11546749" cy="95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69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中国大学MOOC立项于2013年10月，2014年5月上线，承接教育部国家精品开发课程任务，由高等教育出版社和网易共同打造的国内最大最好的MOOC教育平台。…"/>
          <p:cNvSpPr txBox="1"/>
          <p:nvPr/>
        </p:nvSpPr>
        <p:spPr>
          <a:xfrm>
            <a:off x="1006534" y="2099920"/>
            <a:ext cx="17726692" cy="698267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spcBef>
                <a:spcPts val="5900"/>
              </a:spcBef>
              <a:defRPr sz="3500" b="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选择某一门课程，点击“立即参加”按钮进入课程。</a:t>
            </a:r>
            <a:endParaRPr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6" name="1.1 学校云简介"/>
          <p:cNvSpPr/>
          <p:nvPr/>
        </p:nvSpPr>
        <p:spPr>
          <a:xfrm>
            <a:off x="-55880" y="35560"/>
            <a:ext cx="10678795" cy="127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569"/>
                </a:lnTo>
                <a:lnTo>
                  <a:pt x="7920" y="20569"/>
                </a:lnTo>
                <a:lnTo>
                  <a:pt x="7920" y="21600"/>
                </a:lnTo>
                <a:lnTo>
                  <a:pt x="21600" y="21600"/>
                </a:lnTo>
                <a:lnTo>
                  <a:pt x="21600" y="9227"/>
                </a:lnTo>
                <a:lnTo>
                  <a:pt x="20836" y="9227"/>
                </a:lnTo>
                <a:lnTo>
                  <a:pt x="20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632"/>
          </a:solidFill>
          <a:ln w="12700">
            <a:miter lim="400000"/>
          </a:ln>
        </p:spPr>
        <p:txBody>
          <a:bodyPr lIns="71437" tIns="71437" rIns="71437" bIns="71437" anchor="ctr"/>
          <a:lstStyle>
            <a:lvl1pPr>
              <a:defRPr sz="4100" b="0">
                <a:solidFill>
                  <a:srgbClr val="FFFFFF"/>
                </a:solidFill>
                <a:latin typeface="Myriad Set Bold"/>
                <a:ea typeface="Myriad Set Bold"/>
                <a:cs typeface="Myriad Set Bold"/>
                <a:sym typeface="Myriad Set Bold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选择课程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651548" y="11510962"/>
            <a:ext cx="309378" cy="4828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成组"/>
          <p:cNvGrpSpPr/>
          <p:nvPr/>
        </p:nvGrpSpPr>
        <p:grpSpPr>
          <a:xfrm>
            <a:off x="-55588" y="1314226"/>
            <a:ext cx="18019802" cy="1"/>
            <a:chOff x="0" y="0"/>
            <a:chExt cx="18019801" cy="0"/>
          </a:xfrm>
        </p:grpSpPr>
        <p:sp>
          <p:nvSpPr>
            <p:cNvPr id="170" name="线条"/>
            <p:cNvSpPr/>
            <p:nvPr/>
          </p:nvSpPr>
          <p:spPr>
            <a:xfrm>
              <a:off x="0" y="0"/>
              <a:ext cx="6028255" cy="0"/>
            </a:xfrm>
            <a:prstGeom prst="line">
              <a:avLst/>
            </a:prstGeom>
            <a:noFill/>
            <a:ln w="114300" cap="flat">
              <a:solidFill>
                <a:srgbClr val="8CB92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1" name="线条"/>
            <p:cNvSpPr/>
            <p:nvPr/>
          </p:nvSpPr>
          <p:spPr>
            <a:xfrm>
              <a:off x="5995773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ECB24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2" name="线条"/>
            <p:cNvSpPr/>
            <p:nvPr/>
          </p:nvSpPr>
          <p:spPr>
            <a:xfrm>
              <a:off x="11991546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978" y="972120"/>
            <a:ext cx="5655361" cy="938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E5E7BCD-15B7-48DC-AE95-FA939BCF2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013" y="3583657"/>
            <a:ext cx="18319376" cy="92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243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中国大学MOOC立项于2013年10月，2014年5月上线，承接教育部国家精品开发课程任务，由高等教育出版社和网易共同打造的国内最大最好的MOOC教育平台。…"/>
          <p:cNvSpPr txBox="1"/>
          <p:nvPr/>
        </p:nvSpPr>
        <p:spPr>
          <a:xfrm>
            <a:off x="1006534" y="1594878"/>
            <a:ext cx="17726692" cy="1708352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  <a:spcBef>
                <a:spcPts val="5900"/>
              </a:spcBef>
              <a:defRPr sz="3500" b="0">
                <a:latin typeface="Ping Hei Text"/>
                <a:ea typeface="Ping Hei Text"/>
                <a:cs typeface="Ping Hei Text"/>
                <a:sym typeface="Ping Hei Text"/>
              </a:defRPr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进入选择的课程，点击“开始学习”按钮进行学习，左侧有公告、评分标准、课件、测验与作业、考试、讨论区等学习模块。</a:t>
            </a:r>
            <a:endParaRPr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6" name="1.1 学校云简介"/>
          <p:cNvSpPr/>
          <p:nvPr/>
        </p:nvSpPr>
        <p:spPr>
          <a:xfrm>
            <a:off x="-55880" y="35560"/>
            <a:ext cx="10678795" cy="127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0569"/>
                </a:lnTo>
                <a:lnTo>
                  <a:pt x="7920" y="20569"/>
                </a:lnTo>
                <a:lnTo>
                  <a:pt x="7920" y="21600"/>
                </a:lnTo>
                <a:lnTo>
                  <a:pt x="21600" y="21600"/>
                </a:lnTo>
                <a:lnTo>
                  <a:pt x="21600" y="9227"/>
                </a:lnTo>
                <a:lnTo>
                  <a:pt x="20836" y="9227"/>
                </a:lnTo>
                <a:lnTo>
                  <a:pt x="20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632"/>
          </a:solidFill>
          <a:ln w="12700">
            <a:miter lim="400000"/>
          </a:ln>
        </p:spPr>
        <p:txBody>
          <a:bodyPr lIns="71437" tIns="71437" rIns="71437" bIns="71437" anchor="ctr"/>
          <a:lstStyle>
            <a:lvl1pPr>
              <a:defRPr sz="4100" b="0">
                <a:solidFill>
                  <a:srgbClr val="FFFFFF"/>
                </a:solidFill>
                <a:latin typeface="Myriad Set Bold"/>
                <a:ea typeface="Myriad Set Bold"/>
                <a:cs typeface="Myriad Set Bold"/>
                <a:sym typeface="Myriad Set Bold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651548" y="11510962"/>
            <a:ext cx="309378" cy="4828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成组"/>
          <p:cNvGrpSpPr/>
          <p:nvPr/>
        </p:nvGrpSpPr>
        <p:grpSpPr>
          <a:xfrm>
            <a:off x="-55588" y="1314226"/>
            <a:ext cx="18019802" cy="1"/>
            <a:chOff x="0" y="0"/>
            <a:chExt cx="18019801" cy="0"/>
          </a:xfrm>
        </p:grpSpPr>
        <p:sp>
          <p:nvSpPr>
            <p:cNvPr id="170" name="线条"/>
            <p:cNvSpPr/>
            <p:nvPr/>
          </p:nvSpPr>
          <p:spPr>
            <a:xfrm>
              <a:off x="0" y="0"/>
              <a:ext cx="6028255" cy="0"/>
            </a:xfrm>
            <a:prstGeom prst="line">
              <a:avLst/>
            </a:prstGeom>
            <a:noFill/>
            <a:ln w="114300" cap="flat">
              <a:solidFill>
                <a:srgbClr val="8CB92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1" name="线条"/>
            <p:cNvSpPr/>
            <p:nvPr/>
          </p:nvSpPr>
          <p:spPr>
            <a:xfrm>
              <a:off x="5995773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ECB249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2" name="线条"/>
            <p:cNvSpPr/>
            <p:nvPr/>
          </p:nvSpPr>
          <p:spPr>
            <a:xfrm>
              <a:off x="11991546" y="0"/>
              <a:ext cx="6028256" cy="0"/>
            </a:xfrm>
            <a:prstGeom prst="line">
              <a:avLst/>
            </a:prstGeom>
            <a:noFill/>
            <a:ln w="1143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978" y="972120"/>
            <a:ext cx="5655361" cy="938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F3C3FEF-BD89-4CEC-BCE0-72B71860B020}"/>
              </a:ext>
            </a:extLst>
          </p:cNvPr>
          <p:cNvGrpSpPr/>
          <p:nvPr/>
        </p:nvGrpSpPr>
        <p:grpSpPr>
          <a:xfrm>
            <a:off x="3000660" y="3867374"/>
            <a:ext cx="17926043" cy="8534400"/>
            <a:chOff x="3000660" y="3867374"/>
            <a:chExt cx="17926043" cy="85344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BBEBE83-143F-4C1A-AD69-0EA35C58F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178" y="3867374"/>
              <a:ext cx="17916525" cy="85344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0867DD7-E317-4468-9B7B-C88B362062AA}"/>
                </a:ext>
              </a:extLst>
            </p:cNvPr>
            <p:cNvSpPr/>
            <p:nvPr/>
          </p:nvSpPr>
          <p:spPr>
            <a:xfrm>
              <a:off x="3000660" y="7422777"/>
              <a:ext cx="3131204" cy="3998259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71437" tIns="71437" rIns="71437" bIns="71437" numCol="1" spcCol="38100" rtlCol="0" anchor="ctr" forceAA="0">
              <a:spAutoFit/>
            </a:bodyPr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1700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003" name="谢谢！"/>
          <p:cNvSpPr txBox="1"/>
          <p:nvPr/>
        </p:nvSpPr>
        <p:spPr>
          <a:xfrm>
            <a:off x="10380281" y="6081608"/>
            <a:ext cx="3623438" cy="155278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ctr">
            <a:spAutoFit/>
          </a:bodyPr>
          <a:lstStyle>
            <a:lvl1pPr>
              <a:defRPr sz="11100" b="0">
                <a:solidFill>
                  <a:schemeClr val="accent3">
                    <a:hueOff val="914337"/>
                    <a:satOff val="31515"/>
                    <a:lumOff val="-30782"/>
                  </a:schemeClr>
                </a:solidFill>
                <a:latin typeface="Ping Hei Semibold"/>
                <a:ea typeface="Ping Hei Semibold"/>
                <a:cs typeface="Ping Hei Semibold"/>
                <a:sym typeface="Ping Hei Semibold"/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谢谢！</a:t>
            </a:r>
          </a:p>
        </p:txBody>
      </p:sp>
      <p:pic>
        <p:nvPicPr>
          <p:cNvPr id="100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895" y="3756021"/>
            <a:ext cx="8674210" cy="143885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vertOverflow="overflow" horzOverflow="overflow" vert="horz" wrap="square" lIns="71437" tIns="71437" rIns="71437" bIns="71437" numCol="1" spcCol="38100" rtlCol="0" anchor="ctr" forceAA="0">
        <a:spAutoFit/>
      </a:bodyPr>
      <a:lstStyle>
        <a:defPPr>
          <a:defRPr lang="zh-CN" altLang="zh-CN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629</Words>
  <Application>Microsoft Office PowerPoint</Application>
  <PresentationFormat>自定义</PresentationFormat>
  <Paragraphs>58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Helvetica Light</vt:lpstr>
      <vt:lpstr>Helvetica Neue</vt:lpstr>
      <vt:lpstr>Helvetica Neue Light</vt:lpstr>
      <vt:lpstr>Helvetica Neue Thin</vt:lpstr>
      <vt:lpstr>Ping Hei Text</vt:lpstr>
      <vt:lpstr>微软雅黑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胡雨婷</dc:creator>
  <cp:lastModifiedBy>卫玉</cp:lastModifiedBy>
  <cp:revision>239</cp:revision>
  <dcterms:created xsi:type="dcterms:W3CDTF">2018-06-15T06:08:00Z</dcterms:created>
  <dcterms:modified xsi:type="dcterms:W3CDTF">2020-02-23T10:31:12Z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