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1" r:id="rId3"/>
    <p:sldMasterId id="2147483673" r:id="rId4"/>
    <p:sldMasterId id="2147483675" r:id="rId5"/>
    <p:sldMasterId id="2147483677" r:id="rId6"/>
    <p:sldMasterId id="2147483679" r:id="rId7"/>
    <p:sldMasterId id="2147483683" r:id="rId8"/>
    <p:sldMasterId id="2147483685" r:id="rId9"/>
    <p:sldMasterId id="2147483689" r:id="rId10"/>
    <p:sldMasterId id="2147483693" r:id="rId11"/>
    <p:sldMasterId id="2147483697" r:id="rId12"/>
    <p:sldMasterId id="2147483707" r:id="rId13"/>
  </p:sldMasterIdLst>
  <p:sldIdLst>
    <p:sldId id="259" r:id="rId14"/>
    <p:sldId id="329" r:id="rId15"/>
    <p:sldId id="330" r:id="rId16"/>
    <p:sldId id="331" r:id="rId17"/>
    <p:sldId id="332" r:id="rId18"/>
    <p:sldId id="274" r:id="rId19"/>
    <p:sldId id="277" r:id="rId20"/>
    <p:sldId id="280" r:id="rId21"/>
    <p:sldId id="283" r:id="rId22"/>
    <p:sldId id="286" r:id="rId23"/>
    <p:sldId id="292" r:id="rId24"/>
    <p:sldId id="295" r:id="rId25"/>
    <p:sldId id="301" r:id="rId26"/>
    <p:sldId id="307" r:id="rId27"/>
    <p:sldId id="334" r:id="rId28"/>
    <p:sldId id="335" r:id="rId29"/>
    <p:sldId id="336" r:id="rId30"/>
    <p:sldId id="313" r:id="rId31"/>
    <p:sldId id="333" r:id="rId32"/>
    <p:sldId id="328" r:id="rId33"/>
  </p:sldIdLst>
  <p:sldSz cx="9144000" cy="5143500" type="screen16x9"/>
  <p:notesSz cx="6858000" cy="9144000"/>
  <p:custDataLst>
    <p:tags r:id="rId34"/>
  </p:custDataLst>
  <p:defaultTextStyle>
    <a:defPPr>
      <a:defRPr lang="en-US" smtId="4294967295"/>
    </a:defPPr>
    <a:lvl1pPr marL="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334" y="-10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 smtId="4294967295"/>
              <a:t>Click to edit Master subtitle style</a:t>
            </a:r>
            <a:endParaRPr lang="en-US" smtId="4294967295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9F3B43-1F89-4753-A032-32ECFA33D84A}" type="datetimeFigureOut">
              <a:rPr lang="en-US" smtClean="0" smtId="4294967295"/>
              <a:pPr/>
              <a:t>9/12/2019</a:t>
            </a:fld>
            <a:endParaRPr lang="en-US" smtId="4294967295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B8C4DC5-1F95-42E2-AB63-25C697BC2774}" type="datetimeFigureOut">
              <a:rPr lang="en-US" smtClean="0" smtId="4294967295"/>
              <a:pPr/>
              <a:t>9/12/2019</a:t>
            </a:fld>
            <a:endParaRPr lang="en-US" smtId="4294967295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32AB047-40FC-4911-A6F4-1B37A2CDC38B}" type="datetimeFigureOut">
              <a:rPr lang="en-US" smtClean="0" smtId="4294967295"/>
              <a:pPr/>
              <a:t>9/12/2019</a:t>
            </a:fld>
            <a:endParaRPr lang="en-US" smtId="4294967295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F0915D-CDBD-4736-BE84-05FE8F77B234}" type="datetimeFigureOut">
              <a:rPr lang="en-US" smtClean="0" smtId="4294967295"/>
              <a:pPr/>
              <a:t>9/12/2019</a:t>
            </a:fld>
            <a:endParaRPr lang="en-US" smtId="4294967295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 smtId="4294967295"/>
            </a:lvl1pPr>
          </a:lstStyle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 smtId="4294967295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 smtId="4294967295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 smtId="429496729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 smtId="4294967295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8F0291-E1EB-467D-92DF-3E6FF61DDE6D}" type="datetimeFigureOut">
              <a:rPr lang="en-US" smtClean="0" smtId="4294967295"/>
              <a:pPr/>
              <a:t>9/12/2019</a:t>
            </a:fld>
            <a:endParaRPr lang="en-US" smtId="4294967295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 smtId="4294967295"/>
            </a:lvl1pPr>
            <a:lvl2pPr>
              <a:defRPr sz="2400" smtId="4294967295"/>
            </a:lvl2pPr>
            <a:lvl3pPr>
              <a:defRPr sz="2000" smtId="4294967295"/>
            </a:lvl3pPr>
            <a:lvl4pPr>
              <a:defRPr sz="1800" smtId="4294967295"/>
            </a:lvl4pPr>
            <a:lvl5pPr>
              <a:defRPr sz="1800" smtId="4294967295"/>
            </a:lvl5pPr>
            <a:lvl6pPr>
              <a:defRPr sz="1800" smtId="4294967295"/>
            </a:lvl6pPr>
            <a:lvl7pPr>
              <a:defRPr sz="1800" smtId="4294967295"/>
            </a:lvl7pPr>
            <a:lvl8pPr>
              <a:defRPr sz="1800" smtId="4294967295"/>
            </a:lvl8pPr>
            <a:lvl9pPr>
              <a:defRPr sz="1800" smtId="4294967295"/>
            </a:lvl9pPr>
          </a:lstStyle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 smtId="4294967295"/>
            </a:lvl1pPr>
            <a:lvl2pPr>
              <a:defRPr sz="2400" smtId="4294967295"/>
            </a:lvl2pPr>
            <a:lvl3pPr>
              <a:defRPr sz="2000" smtId="4294967295"/>
            </a:lvl3pPr>
            <a:lvl4pPr>
              <a:defRPr sz="1800" smtId="4294967295"/>
            </a:lvl4pPr>
            <a:lvl5pPr>
              <a:defRPr sz="1800" smtId="4294967295"/>
            </a:lvl5pPr>
            <a:lvl6pPr>
              <a:defRPr sz="1800" smtId="4294967295"/>
            </a:lvl6pPr>
            <a:lvl7pPr>
              <a:defRPr sz="1800" smtId="4294967295"/>
            </a:lvl7pPr>
            <a:lvl8pPr>
              <a:defRPr sz="1800" smtId="4294967295"/>
            </a:lvl8pPr>
            <a:lvl9pPr>
              <a:defRPr sz="1800" smtId="4294967295"/>
            </a:lvl9pPr>
          </a:lstStyle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9342B32-E2BF-4EA6-B01A-C47BED6BDC5D}" type="datetimeFigureOut">
              <a:rPr lang="en-US" smtClean="0" smtId="4294967295"/>
              <a:pPr/>
              <a:t>9/12/2019</a:t>
            </a:fld>
            <a:endParaRPr lang="en-US" smtId="4294967295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 smtId="4294967295"/>
            </a:lvl1pPr>
            <a:lvl2pPr marL="457200" indent="0">
              <a:buNone/>
              <a:defRPr sz="2000" b="1" smtId="4294967295"/>
            </a:lvl2pPr>
            <a:lvl3pPr marL="914400" indent="0">
              <a:buNone/>
              <a:defRPr sz="1800" b="1" smtId="4294967295"/>
            </a:lvl3pPr>
            <a:lvl4pPr marL="1371600" indent="0">
              <a:buNone/>
              <a:defRPr sz="1600" b="1" smtId="4294967295"/>
            </a:lvl4pPr>
            <a:lvl5pPr marL="1828800" indent="0">
              <a:buNone/>
              <a:defRPr sz="1600" b="1" smtId="4294967295"/>
            </a:lvl5pPr>
            <a:lvl6pPr marL="2286000" indent="0">
              <a:buNone/>
              <a:defRPr sz="1600" b="1" smtId="4294967295"/>
            </a:lvl6pPr>
            <a:lvl7pPr marL="2743200" indent="0">
              <a:buNone/>
              <a:defRPr sz="1600" b="1" smtId="4294967295"/>
            </a:lvl7pPr>
            <a:lvl8pPr marL="3200400" indent="0">
              <a:buNone/>
              <a:defRPr sz="1600" b="1" smtId="4294967295"/>
            </a:lvl8pPr>
            <a:lvl9pPr marL="3657600" indent="0">
              <a:buNone/>
              <a:defRPr sz="1600" b="1" smtId="4294967295"/>
            </a:lvl9pPr>
          </a:lstStyle>
          <a:p>
            <a:r>
              <a:rPr lang="en-US" smtClean="0" smtId="4294967295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 smtId="4294967295"/>
            </a:lvl1pPr>
            <a:lvl2pPr>
              <a:defRPr sz="2000" smtId="4294967295"/>
            </a:lvl2pPr>
            <a:lvl3pPr>
              <a:defRPr sz="1800" smtId="4294967295"/>
            </a:lvl3pPr>
            <a:lvl4pPr>
              <a:defRPr sz="1600" smtId="4294967295"/>
            </a:lvl4pPr>
            <a:lvl5pPr>
              <a:defRPr sz="1600" smtId="4294967295"/>
            </a:lvl5pPr>
            <a:lvl6pPr>
              <a:defRPr sz="1600" smtId="4294967295"/>
            </a:lvl6pPr>
            <a:lvl7pPr>
              <a:defRPr sz="1600" smtId="4294967295"/>
            </a:lvl7pPr>
            <a:lvl8pPr>
              <a:defRPr sz="1600" smtId="4294967295"/>
            </a:lvl8pPr>
            <a:lvl9pPr>
              <a:defRPr sz="1600" smtId="4294967295"/>
            </a:lvl9pPr>
          </a:lstStyle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 smtId="4294967295"/>
            </a:lvl1pPr>
            <a:lvl2pPr marL="457200" indent="0">
              <a:buNone/>
              <a:defRPr sz="2000" b="1" smtId="4294967295"/>
            </a:lvl2pPr>
            <a:lvl3pPr marL="914400" indent="0">
              <a:buNone/>
              <a:defRPr sz="1800" b="1" smtId="4294967295"/>
            </a:lvl3pPr>
            <a:lvl4pPr marL="1371600" indent="0">
              <a:buNone/>
              <a:defRPr sz="1600" b="1" smtId="4294967295"/>
            </a:lvl4pPr>
            <a:lvl5pPr marL="1828800" indent="0">
              <a:buNone/>
              <a:defRPr sz="1600" b="1" smtId="4294967295"/>
            </a:lvl5pPr>
            <a:lvl6pPr marL="2286000" indent="0">
              <a:buNone/>
              <a:defRPr sz="1600" b="1" smtId="4294967295"/>
            </a:lvl6pPr>
            <a:lvl7pPr marL="2743200" indent="0">
              <a:buNone/>
              <a:defRPr sz="1600" b="1" smtId="4294967295"/>
            </a:lvl7pPr>
            <a:lvl8pPr marL="3200400" indent="0">
              <a:buNone/>
              <a:defRPr sz="1600" b="1" smtId="4294967295"/>
            </a:lvl8pPr>
            <a:lvl9pPr marL="3657600" indent="0">
              <a:buNone/>
              <a:defRPr sz="1600" b="1" smtId="4294967295"/>
            </a:lvl9pPr>
          </a:lstStyle>
          <a:p>
            <a:r>
              <a:rPr lang="en-US" smtClean="0" smtId="4294967295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 smtId="4294967295"/>
            </a:lvl1pPr>
            <a:lvl2pPr>
              <a:defRPr sz="2000" smtId="4294967295"/>
            </a:lvl2pPr>
            <a:lvl3pPr>
              <a:defRPr sz="1800" smtId="4294967295"/>
            </a:lvl3pPr>
            <a:lvl4pPr>
              <a:defRPr sz="1600" smtId="4294967295"/>
            </a:lvl4pPr>
            <a:lvl5pPr>
              <a:defRPr sz="1600" smtId="4294967295"/>
            </a:lvl5pPr>
            <a:lvl6pPr>
              <a:defRPr sz="1600" smtId="4294967295"/>
            </a:lvl6pPr>
            <a:lvl7pPr>
              <a:defRPr sz="1600" smtId="4294967295"/>
            </a:lvl7pPr>
            <a:lvl8pPr>
              <a:defRPr sz="1600" smtId="4294967295"/>
            </a:lvl8pPr>
            <a:lvl9pPr>
              <a:defRPr sz="1600" smtId="4294967295"/>
            </a:lvl9pPr>
          </a:lstStyle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F6D91FB-40FE-4BE6-8C2F-4709B62D3655}" type="datetimeFigureOut">
              <a:rPr lang="en-US" smtClean="0" smtId="4294967295"/>
              <a:pPr/>
              <a:t>9/12/2019</a:t>
            </a:fld>
            <a:endParaRPr lang="en-US" smtId="4294967295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CCFF97BE-2FB1-4E3D-AFEE-EB551BB3625A}" type="datetimeFigureOut">
              <a:rPr lang="en-US" smtClean="0" smtId="4294967295"/>
              <a:pPr/>
              <a:t>9/12/2019</a:t>
            </a:fld>
            <a:endParaRPr lang="en-US" smtId="4294967295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9E4CE04-AA39-4FD6-BD94-51557C8F7039}" type="datetimeFigureOut">
              <a:rPr lang="en-US" smtClean="0" smtId="4294967295"/>
              <a:pPr/>
              <a:t>9/12/2019</a:t>
            </a:fld>
            <a:endParaRPr lang="en-US" smtId="4294967295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 smtId="4294967295"/>
            </a:lvl1pPr>
          </a:lstStyle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smtId="4294967295"/>
            </a:lvl1pPr>
            <a:lvl2pPr>
              <a:defRPr sz="2800" smtId="4294967295"/>
            </a:lvl2pPr>
            <a:lvl3pPr>
              <a:defRPr sz="2400" smtId="4294967295"/>
            </a:lvl3pPr>
            <a:lvl4pPr>
              <a:defRPr sz="2000" smtId="4294967295"/>
            </a:lvl4pPr>
            <a:lvl5pPr>
              <a:defRPr sz="2000" smtId="4294967295"/>
            </a:lvl5pPr>
            <a:lvl6pPr>
              <a:defRPr sz="2000" smtId="4294967295"/>
            </a:lvl6pPr>
            <a:lvl7pPr>
              <a:defRPr sz="2000" smtId="4294967295"/>
            </a:lvl7pPr>
            <a:lvl8pPr>
              <a:defRPr sz="2000" smtId="4294967295"/>
            </a:lvl8pPr>
            <a:lvl9pPr>
              <a:defRPr sz="2000" smtId="4294967295"/>
            </a:lvl9pPr>
          </a:lstStyle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 smtId="4294967295"/>
            </a:lvl1pPr>
            <a:lvl2pPr marL="457200" indent="0">
              <a:buNone/>
              <a:defRPr sz="1200" smtId="4294967295"/>
            </a:lvl2pPr>
            <a:lvl3pPr marL="914400" indent="0">
              <a:buNone/>
              <a:defRPr sz="1000" smtId="4294967295"/>
            </a:lvl3pPr>
            <a:lvl4pPr marL="1371600" indent="0">
              <a:buNone/>
              <a:defRPr sz="900" smtId="4294967295"/>
            </a:lvl4pPr>
            <a:lvl5pPr marL="1828800" indent="0">
              <a:buNone/>
              <a:defRPr sz="900" smtId="4294967295"/>
            </a:lvl5pPr>
            <a:lvl6pPr marL="2286000" indent="0">
              <a:buNone/>
              <a:defRPr sz="900" smtId="4294967295"/>
            </a:lvl6pPr>
            <a:lvl7pPr marL="2743200" indent="0">
              <a:buNone/>
              <a:defRPr sz="900" smtId="4294967295"/>
            </a:lvl7pPr>
            <a:lvl8pPr marL="3200400" indent="0">
              <a:buNone/>
              <a:defRPr sz="900" smtId="4294967295"/>
            </a:lvl8pPr>
            <a:lvl9pPr marL="3657600" indent="0">
              <a:buNone/>
              <a:defRPr sz="900" smtId="4294967295"/>
            </a:lvl9pPr>
          </a:lstStyle>
          <a:p>
            <a:r>
              <a:rPr lang="en-US" smtClean="0" smtId="4294967295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207CD42-1536-4C64-87EF-491ACF5D206A}" type="datetimeFigureOut">
              <a:rPr lang="en-US" smtClean="0" smtId="4294967295"/>
              <a:pPr/>
              <a:t>9/12/2019</a:t>
            </a:fld>
            <a:endParaRPr lang="en-US" smtId="4294967295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 smtId="4294967295"/>
            </a:lvl1pPr>
          </a:lstStyle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 smtId="4294967295"/>
            </a:lvl1pPr>
            <a:lvl2pPr marL="457200" indent="0">
              <a:buNone/>
              <a:defRPr sz="2800" smtId="4294967295"/>
            </a:lvl2pPr>
            <a:lvl3pPr marL="914400" indent="0">
              <a:buNone/>
              <a:defRPr sz="2400" smtId="4294967295"/>
            </a:lvl3pPr>
            <a:lvl4pPr marL="1371600" indent="0">
              <a:buNone/>
              <a:defRPr sz="2000" smtId="4294967295"/>
            </a:lvl4pPr>
            <a:lvl5pPr marL="1828800" indent="0">
              <a:buNone/>
              <a:defRPr sz="2000" smtId="4294967295"/>
            </a:lvl5pPr>
            <a:lvl6pPr marL="2286000" indent="0">
              <a:buNone/>
              <a:defRPr sz="2000" smtId="4294967295"/>
            </a:lvl6pPr>
            <a:lvl7pPr marL="2743200" indent="0">
              <a:buNone/>
              <a:defRPr sz="2000" smtId="4294967295"/>
            </a:lvl7pPr>
            <a:lvl8pPr marL="3200400" indent="0">
              <a:buNone/>
              <a:defRPr sz="2000" smtId="4294967295"/>
            </a:lvl8pPr>
            <a:lvl9pPr marL="3657600" indent="0">
              <a:buNone/>
              <a:defRPr sz="2000" smtId="4294967295"/>
            </a:lvl9pPr>
          </a:lstStyle>
          <a:p>
            <a:endParaRPr lang="en-US" smtId="4294967295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 smtId="4294967295"/>
            </a:lvl1pPr>
            <a:lvl2pPr marL="457200" indent="0">
              <a:buNone/>
              <a:defRPr sz="1200" smtId="4294967295"/>
            </a:lvl2pPr>
            <a:lvl3pPr marL="914400" indent="0">
              <a:buNone/>
              <a:defRPr sz="1000" smtId="4294967295"/>
            </a:lvl3pPr>
            <a:lvl4pPr marL="1371600" indent="0">
              <a:buNone/>
              <a:defRPr sz="900" smtId="4294967295"/>
            </a:lvl4pPr>
            <a:lvl5pPr marL="1828800" indent="0">
              <a:buNone/>
              <a:defRPr sz="900" smtId="4294967295"/>
            </a:lvl5pPr>
            <a:lvl6pPr marL="2286000" indent="0">
              <a:buNone/>
              <a:defRPr sz="900" smtId="4294967295"/>
            </a:lvl6pPr>
            <a:lvl7pPr marL="2743200" indent="0">
              <a:buNone/>
              <a:defRPr sz="900" smtId="4294967295"/>
            </a:lvl7pPr>
            <a:lvl8pPr marL="3200400" indent="0">
              <a:buNone/>
              <a:defRPr sz="900" smtId="4294967295"/>
            </a:lvl8pPr>
            <a:lvl9pPr marL="3657600" indent="0">
              <a:buNone/>
              <a:defRPr sz="900" smtId="4294967295"/>
            </a:lvl9pPr>
          </a:lstStyle>
          <a:p>
            <a:r>
              <a:rPr lang="en-US" smtClean="0" smtId="4294967295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D31A6D5-1A08-4AB5-8AA2-60C8F966A29D}" type="datetimeFigureOut">
              <a:rPr lang="en-US" smtClean="0" smtId="4294967295"/>
              <a:pPr/>
              <a:t>9/12/2019</a:t>
            </a:fld>
            <a:endParaRPr lang="en-US" smtId="4294967295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 smtId="429496729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smtId="4294967295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smtId="4294967295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smtId="4294967295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 smtId="4294967295"/>
      </a:defPPr>
      <a:lvl1pPr marL="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00298" y="2099550"/>
            <a:ext cx="5143536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162"/>
              </a:lnSpc>
              <a:spcBef>
                <a:spcPct val="0"/>
              </a:spcBef>
              <a:spcAft>
                <a:spcPct val="0"/>
              </a:spcAft>
            </a:pPr>
            <a:r>
              <a:rPr sz="4000" spc="304" dirty="0" smtClean="0">
                <a:solidFill>
                  <a:srgbClr val="0D534E"/>
                </a:solidFill>
                <a:latin typeface="BUFMCC+BradleyHandITC"/>
                <a:cs typeface="BUFMCC+BradleyHandITC"/>
              </a:rPr>
              <a:t>201</a:t>
            </a:r>
            <a:r>
              <a:rPr lang="en-US" altLang="zh-CN" sz="4000" spc="304" dirty="0" smtClean="0">
                <a:solidFill>
                  <a:srgbClr val="0D534E"/>
                </a:solidFill>
                <a:latin typeface="BUFMCC+BradleyHandITC"/>
                <a:cs typeface="BUFMCC+BradleyHandITC"/>
              </a:rPr>
              <a:t>9</a:t>
            </a:r>
            <a:r>
              <a:rPr lang="zh-CN" altLang="en-US" sz="4000" spc="320" dirty="0" smtClean="0">
                <a:solidFill>
                  <a:srgbClr val="0D534E"/>
                </a:solidFill>
                <a:latin typeface="SimSun"/>
                <a:cs typeface="BUFMCC+BradleyHandITC"/>
              </a:rPr>
              <a:t>秋冬</a:t>
            </a:r>
            <a:r>
              <a:rPr sz="4000" spc="320" dirty="0" smtClean="0">
                <a:solidFill>
                  <a:srgbClr val="0D534E"/>
                </a:solidFill>
                <a:latin typeface="SimSun"/>
                <a:cs typeface="SimSun"/>
              </a:rPr>
              <a:t>学期导学</a:t>
            </a:r>
            <a:endParaRPr sz="4000" spc="320" dirty="0">
              <a:solidFill>
                <a:srgbClr val="0D534E"/>
              </a:solidFill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9634" y="3822416"/>
            <a:ext cx="385662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srgbClr val="4D9D6A"/>
              </a:solidFill>
              <a:latin typeface="UTRRWA+MicrosoftYaHei-Bold"/>
              <a:cs typeface="UTRRWA+MicrosoftYaHei-Bol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9421" y="205324"/>
            <a:ext cx="2689624" cy="64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089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QNWMA+MicrosoftYaHei-Bold"/>
                <a:cs typeface="KQNWMA+MicrosoftYaHei-Bold"/>
              </a:rPr>
              <a:t>APP端登录流程演示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4602" y="635986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KQNWMA+MicrosoftYaHei-Bold"/>
                <a:cs typeface="KQNWMA+MicrosoftYaHei-Bold"/>
              </a:rPr>
              <a:t>Step4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53708" y="635096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KQNWMA+MicrosoftYaHei-Bold"/>
                <a:cs typeface="KQNWMA+MicrosoftYaHei-Bold"/>
              </a:rPr>
              <a:t>Step5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5600" y="937018"/>
            <a:ext cx="1243964" cy="90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91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B050"/>
                </a:solidFill>
                <a:latin typeface="HITMIH+MicrosoftYaHei"/>
                <a:cs typeface="HITMIH+MicrosoftYaHei"/>
              </a:rPr>
              <a:t>新生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4218" y="2092650"/>
            <a:ext cx="1523364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KQNWMA+MicrosoftYaHei-Bold"/>
                <a:cs typeface="KQNWMA+MicrosoftYaHei-Bold"/>
              </a:rPr>
              <a:t>修改初始密码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19821" y="2955222"/>
            <a:ext cx="11169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KQNWMA+MicrosoftYaHei-Bold"/>
                <a:cs typeface="KQNWMA+MicrosoftYaHei-Bold"/>
              </a:rPr>
              <a:t>确认课程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83538" y="247073"/>
            <a:ext cx="2996356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53976C"/>
                </a:solidFill>
                <a:latin typeface="TLOUWL+MicrosoftYaHei-Bold"/>
                <a:cs typeface="TLOUWL+MicrosoftYaHei-Bold"/>
              </a:rPr>
              <a:t>PC端登录流程演示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8075" y="728036"/>
            <a:ext cx="6324695" cy="516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7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TLOUWL+MicrosoftYaHei-Bold"/>
                <a:cs typeface="TLOUWL+MicrosoftYaHei-Bold"/>
              </a:rPr>
              <a:t>登录智慧树官网</a:t>
            </a:r>
            <a:r>
              <a:rPr sz="1600" u="sng">
                <a:solidFill>
                  <a:srgbClr val="262626"/>
                </a:solidFill>
                <a:latin typeface="TLOUWL+MicrosoftYaHei-Bold"/>
                <a:cs typeface="TLOUWL+MicrosoftYaHei-Bold"/>
              </a:rPr>
              <a:t>www.zhihuishu.com</a:t>
            </a:r>
            <a:r>
              <a:rPr sz="1600">
                <a:solidFill>
                  <a:srgbClr val="4D9D6A"/>
                </a:solidFill>
                <a:latin typeface="TLOUWL+MicrosoftYaHei-Bold"/>
                <a:cs typeface="TLOUWL+MicrosoftYaHei-Bold"/>
              </a:rPr>
              <a:t>点击右上角的登录按钮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2108" y="236278"/>
            <a:ext cx="2996356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53976C"/>
                </a:solidFill>
                <a:latin typeface="BQKUWP+MicrosoftYaHei-Bold"/>
                <a:cs typeface="BQKUWP+MicrosoftYaHei-Bold"/>
              </a:rPr>
              <a:t>PC端登录流程演示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8075" y="728036"/>
            <a:ext cx="6324695" cy="516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7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BQKUWP+MicrosoftYaHei-Bold"/>
                <a:cs typeface="BQKUWP+MicrosoftYaHei-Bold"/>
              </a:rPr>
              <a:t>登录智慧树官网</a:t>
            </a:r>
            <a:r>
              <a:rPr sz="1600" u="sng">
                <a:solidFill>
                  <a:srgbClr val="262626"/>
                </a:solidFill>
                <a:latin typeface="BQKUWP+MicrosoftYaHei-Bold"/>
                <a:cs typeface="BQKUWP+MicrosoftYaHei-Bold"/>
              </a:rPr>
              <a:t>www.zhihuishu.com</a:t>
            </a:r>
            <a:r>
              <a:rPr sz="1600">
                <a:solidFill>
                  <a:srgbClr val="4D9D6A"/>
                </a:solidFill>
                <a:latin typeface="BQKUWP+MicrosoftYaHei-Bold"/>
                <a:cs typeface="BQKUWP+MicrosoftYaHei-Bold"/>
              </a:rPr>
              <a:t>点击右上角的登录按钮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9636" y="1232619"/>
            <a:ext cx="2132964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BQKUWP+MicrosoftYaHei-Bold"/>
                <a:cs typeface="BQKUWP+MicrosoftYaHei-Bold"/>
              </a:rPr>
              <a:t>新生：通过学号登录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92077" y="1232619"/>
            <a:ext cx="3037109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BQKUWP+MicrosoftYaHei-Bold"/>
                <a:cs typeface="BQKUWP+MicrosoftYaHei-Bold"/>
              </a:rPr>
              <a:t>老生：学号或者手机号码登录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92006" y="3047233"/>
            <a:ext cx="1826102" cy="805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BQKUWP+MicrosoftYaHei-Bold"/>
                <a:cs typeface="BQKUWP+MicrosoftYaHei-Bold"/>
              </a:rPr>
              <a:t>请输入正确的学号</a:t>
            </a:r>
          </a:p>
          <a:p>
            <a:pPr marL="11087" marR="0">
              <a:lnSpc>
                <a:spcPts val="1463"/>
              </a:lnSpc>
              <a:spcBef>
                <a:spcPts val="1266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BQKUWP+MicrosoftYaHei-Bold"/>
                <a:cs typeface="BQKUWP+MicrosoftYaHei-Bold"/>
              </a:rPr>
              <a:t>初始密码为123456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977" y="427007"/>
            <a:ext cx="2778769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4D9D6A"/>
                </a:solidFill>
                <a:latin typeface="WMQWHC+MicrosoftYaHei-Bold"/>
                <a:cs typeface="WMQWHC+MicrosoftYaHei-Bold"/>
              </a:rPr>
              <a:t>1）在线教程学习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963" y="893371"/>
            <a:ext cx="9798043" cy="845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登陆智慧树</a:t>
            </a:r>
            <a:r>
              <a:rPr sz="1800">
                <a:solidFill>
                  <a:srgbClr val="FF0000"/>
                </a:solidFill>
                <a:latin typeface="Calibri"/>
                <a:cs typeface="Calibri"/>
              </a:rPr>
              <a:t>www.zhihuishu.com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进入个人账号。</a:t>
            </a:r>
            <a:r>
              <a:rPr sz="1800">
                <a:solidFill>
                  <a:srgbClr val="FF0000"/>
                </a:solidFill>
                <a:latin typeface="SimSun"/>
                <a:cs typeface="SimSun"/>
              </a:rPr>
              <a:t>【我的学堂】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课程列表，点击课程图片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或</a:t>
            </a:r>
            <a:r>
              <a:rPr sz="1800">
                <a:solidFill>
                  <a:srgbClr val="FF0000"/>
                </a:solidFill>
                <a:latin typeface="SimSun"/>
                <a:cs typeface="SimSun"/>
              </a:rPr>
              <a:t>【继续学习】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按钮进入学习，每个章节视频可重复观看。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977" y="427007"/>
            <a:ext cx="2473969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4D9D6A"/>
                </a:solidFill>
                <a:latin typeface="ADHFIM+MicrosoftYaHei-Bold"/>
                <a:cs typeface="ADHFIM+MicrosoftYaHei-Bold"/>
              </a:rPr>
              <a:t>3）见面课学习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963" y="893371"/>
            <a:ext cx="341757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800" dirty="0" smtClean="0">
                <a:solidFill>
                  <a:srgbClr val="000000"/>
                </a:solidFill>
                <a:latin typeface="SimSun"/>
                <a:cs typeface="SimSun"/>
              </a:rPr>
              <a:t>可在</a:t>
            </a:r>
            <a:r>
              <a:rPr sz="1800" dirty="0">
                <a:solidFill>
                  <a:srgbClr val="FF0000"/>
                </a:solidFill>
                <a:latin typeface="SimSun"/>
                <a:cs typeface="SimSun"/>
              </a:rPr>
              <a:t>【见面课】</a:t>
            </a:r>
            <a:r>
              <a:rPr sz="1800" dirty="0">
                <a:solidFill>
                  <a:srgbClr val="000000"/>
                </a:solidFill>
                <a:latin typeface="SimSun"/>
                <a:cs typeface="SimSun"/>
              </a:rPr>
              <a:t>栏目中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ct val="0"/>
              </a:spcAft>
            </a:pPr>
            <a:r>
              <a:rPr sz="1800" dirty="0" smtClean="0">
                <a:solidFill>
                  <a:srgbClr val="000000"/>
                </a:solidFill>
                <a:latin typeface="SimSun"/>
                <a:cs typeface="SimSun"/>
              </a:rPr>
              <a:t>查看见面课的时间。</a:t>
            </a:r>
            <a:endParaRPr sz="1800" dirty="0">
              <a:solidFill>
                <a:srgbClr val="000000"/>
              </a:solidFill>
              <a:latin typeface="SimSun"/>
              <a:cs typeface="SimSu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00048"/>
            <a:ext cx="9144000" cy="430887"/>
          </a:xfrm>
        </p:spPr>
        <p:txBody>
          <a:bodyPr/>
          <a:lstStyle/>
          <a:p>
            <a:pPr algn="ctr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见面课安排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4125"/>
            <a:ext cx="91440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1142990"/>
            <a:ext cx="91440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8"/>
            <a:ext cx="6797992" cy="492443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成绩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组成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62"/>
            <a:ext cx="78581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8"/>
            <a:ext cx="6797992" cy="492443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成绩组成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见面课成绩</a:t>
            </a:r>
            <a:endParaRPr lang="zh-CN" altLang="en-US" sz="1600" dirty="0"/>
          </a:p>
        </p:txBody>
      </p:sp>
      <p:sp>
        <p:nvSpPr>
          <p:cNvPr id="4" name="矩形 3"/>
          <p:cNvSpPr/>
          <p:nvPr/>
        </p:nvSpPr>
        <p:spPr>
          <a:xfrm>
            <a:off x="1142976" y="714362"/>
            <a:ext cx="1428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/>
              <a:t>中国历史地理概况</a:t>
            </a:r>
            <a:endParaRPr lang="zh-CN" alt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6"/>
            <a:ext cx="31060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1142976" y="2857502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/>
              <a:t>思辨与创新</a:t>
            </a:r>
            <a:endParaRPr lang="zh-CN" alt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143254"/>
            <a:ext cx="2963058" cy="192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5286380" y="714362"/>
            <a:ext cx="2031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/>
              <a:t>商业伦理与东西方决策智慧</a:t>
            </a:r>
            <a:endParaRPr lang="zh-CN" altLang="en-US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000115"/>
            <a:ext cx="2904975" cy="189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5214942" y="285750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/>
              <a:t>奇异的仿生学</a:t>
            </a:r>
            <a:endParaRPr lang="zh-CN" altLang="en-US" sz="1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222028"/>
            <a:ext cx="3094034" cy="192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5551" y="741332"/>
            <a:ext cx="2473969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4D9D6A"/>
                </a:solidFill>
                <a:latin typeface="WCPAFM+MicrosoftYaHei-Bold"/>
                <a:cs typeface="WCPAFM+MicrosoftYaHei-Bold"/>
              </a:rPr>
              <a:t>5）问题处理：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555" y="1237885"/>
            <a:ext cx="4685283" cy="951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089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FF0000"/>
                </a:solidFill>
                <a:latin typeface="WCPAFM+MicrosoftYaHei-Bold"/>
                <a:cs typeface="WCPAFM+MicrosoftYaHei-Bold"/>
              </a:rPr>
              <a:t>在报道及学习过程中如果遇到操作问</a:t>
            </a:r>
          </a:p>
          <a:p>
            <a:pPr marL="0" marR="0">
              <a:lnSpc>
                <a:spcPts val="2089"/>
              </a:lnSpc>
              <a:spcBef>
                <a:spcPts val="310"/>
              </a:spcBef>
              <a:spcAft>
                <a:spcPct val="0"/>
              </a:spcAft>
            </a:pPr>
            <a:r>
              <a:rPr sz="2000">
                <a:solidFill>
                  <a:srgbClr val="FF0000"/>
                </a:solidFill>
                <a:latin typeface="WCPAFM+MicrosoftYaHei-Bold"/>
                <a:cs typeface="WCPAFM+MicrosoftYaHei-Bold"/>
              </a:rPr>
              <a:t>题请及时联系在线客服来解决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5065" y="3028983"/>
            <a:ext cx="3037109" cy="75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WCPAFM+MicrosoftYaHei-Bold"/>
                <a:cs typeface="WCPAFM+MicrosoftYaHei-Bold"/>
              </a:rPr>
              <a:t>点击“小人头”可切换至人工</a:t>
            </a:r>
          </a:p>
          <a:p>
            <a:pPr marL="0" marR="0">
              <a:lnSpc>
                <a:spcPts val="1661"/>
              </a:lnSpc>
              <a:spcBef>
                <a:spcPts val="208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WCPAFM+MicrosoftYaHei-Bold"/>
                <a:cs typeface="WCPAFM+MicrosoftYaHei-Bold"/>
              </a:rPr>
              <a:t>客服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0"/>
            <a:ext cx="3403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85734"/>
            <a:ext cx="1836880" cy="500941"/>
          </a:xfrm>
        </p:spPr>
        <p:txBody>
          <a:bodyPr/>
          <a:lstStyle/>
          <a:p>
            <a:r>
              <a:rPr lang="zh-CN" altLang="en-US" sz="3200" b="1" dirty="0" smtClean="0">
                <a:solidFill>
                  <a:schemeClr val="accent3">
                    <a:lumMod val="50000"/>
                  </a:schemeClr>
                </a:solidFill>
              </a:rPr>
              <a:t>注意事项：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1472" y="928676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、四门学分课程的学习均为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免费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课程资源，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不含任何付费内容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，不做强制性要求。网页或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上如出现任何广告和付费内容，直接跳过即可。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472" y="164305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、本期的课程学习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截止时间到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，在此之前可以随时参与学习。在线期末考试时间为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00——12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，成绩确认时间为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，成绩发布时间为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，补考时间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2020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年春夏学期开学初（时间待定）。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1472" y="307181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、如遇到操作问题，请在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或网页端咨询人工在线客服。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客服在“我的”页面，右上角，点开对话框，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输入“转人工”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即可。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、六道作弊监察系统，严格管控，一经发现系统会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自动清零成绩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34"/>
            <a:ext cx="48450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" y="1781175"/>
            <a:ext cx="90995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929072"/>
            <a:ext cx="3467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357568"/>
            <a:ext cx="156064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27071" y="2238692"/>
            <a:ext cx="4648200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 spc="300">
                <a:solidFill>
                  <a:srgbClr val="0D534E"/>
                </a:solidFill>
                <a:latin typeface="SRJHQW+YouYuan"/>
                <a:cs typeface="SRJHQW+YouYuan"/>
              </a:rPr>
              <a:t>THANK YOU </a:t>
            </a:r>
            <a:r>
              <a:rPr sz="4800">
                <a:solidFill>
                  <a:srgbClr val="0D534E"/>
                </a:solidFill>
                <a:latin typeface="SRJHQW+YouYuan"/>
                <a:cs typeface="SRJHQW+YouYuan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6"/>
            <a:ext cx="3929090" cy="22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00048"/>
            <a:ext cx="18161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285720" y="3143254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熊浩博士，复旦大学法学院副教授，法律硕士中心主任，上海市浦江学者，复旦大学辩论队教练，主要从事谈判和非诉讼纠纷解决，以及法学交叉学科研究，曾获上海市青年五四奖章、青年标兵称号。熊浩博士分别于华东政法大学、墨尔本大学和香港大学分别获得其法学学士、法学硕士及法学博士学位，并于</a:t>
            </a:r>
            <a:r>
              <a:rPr lang="en-US" altLang="zh-CN" dirty="0" smtClean="0"/>
              <a:t>2011-2012</a:t>
            </a:r>
            <a:r>
              <a:rPr lang="zh-CN" altLang="en-US" dirty="0" smtClean="0"/>
              <a:t>年度获得美国国务院颁发的富布莱特奖金，作为富布莱特学者（</a:t>
            </a:r>
            <a:r>
              <a:rPr lang="en-US" altLang="zh-CN" dirty="0" smtClean="0"/>
              <a:t>Fulbright Scholar</a:t>
            </a:r>
            <a:r>
              <a:rPr lang="zh-CN" altLang="en-US" dirty="0" smtClean="0"/>
              <a:t>）在哈佛大学法学院从事学习与研究工作。</a:t>
            </a:r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285998"/>
            <a:ext cx="2527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00048"/>
            <a:ext cx="47217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8"/>
            <a:ext cx="44005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142990"/>
            <a:ext cx="463759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7539" y="928676"/>
            <a:ext cx="449646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0" y="350044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课程介绍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中国历史地理是历史时期中国境内的人文、自然地理，课程将从时间和空间上解读历史地理；注重培养学生在历史地图的基础上，解析历史地理与当今地理的关系，跨越学科界限，开阔视野，开拓思路；引导学生归纳总结，深化观念，提高综合创新能力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8"/>
            <a:ext cx="3209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785932"/>
            <a:ext cx="9144001" cy="16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44"/>
            <a:ext cx="9144000" cy="16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85734"/>
            <a:ext cx="4286280" cy="229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7340" y="1240001"/>
            <a:ext cx="6452246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 dirty="0" smtClean="0">
                <a:solidFill>
                  <a:srgbClr val="7FB994"/>
                </a:solidFill>
                <a:latin typeface="QPHLQF+MicrosoftYaHei-Bold"/>
                <a:cs typeface="QPHLQF+MicrosoftYaHei-Bold"/>
              </a:rPr>
              <a:t>智慧树</a:t>
            </a:r>
            <a:r>
              <a:rPr lang="zh-CN" altLang="en-US" sz="3600" dirty="0" smtClean="0">
                <a:solidFill>
                  <a:srgbClr val="7FB994"/>
                </a:solidFill>
                <a:latin typeface="QPHLQF+MicrosoftYaHei-Bold"/>
                <a:cs typeface="QPHLQF+MicrosoftYaHei-Bold"/>
              </a:rPr>
              <a:t>平台</a:t>
            </a:r>
            <a:r>
              <a:rPr sz="3600" dirty="0" smtClean="0">
                <a:solidFill>
                  <a:srgbClr val="7FB994"/>
                </a:solidFill>
                <a:latin typeface="QPHLQF+MicrosoftYaHei-Bold"/>
                <a:cs typeface="QPHLQF+MicrosoftYaHei-Bold"/>
              </a:rPr>
              <a:t>提供两种学习方式</a:t>
            </a:r>
            <a:endParaRPr sz="3600" dirty="0">
              <a:solidFill>
                <a:srgbClr val="7FB994"/>
              </a:solidFill>
              <a:latin typeface="QPHLQF+MicrosoftYaHei-Bold"/>
              <a:cs typeface="QPHLQF+MicrosoftYaHei-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7340" y="2312854"/>
            <a:ext cx="4954269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 dirty="0">
                <a:solidFill>
                  <a:srgbClr val="DF3321"/>
                </a:solidFill>
                <a:latin typeface="EOFKNQ+ArialMT"/>
                <a:cs typeface="EOFKNQ+ArialMT"/>
              </a:rPr>
              <a:t>•</a:t>
            </a:r>
            <a:r>
              <a:rPr sz="3600" spc="2339" dirty="0">
                <a:solidFill>
                  <a:srgbClr val="DF3321"/>
                </a:solidFill>
                <a:latin typeface="Times New Roman"/>
                <a:cs typeface="Times New Roman"/>
              </a:rPr>
              <a:t> </a:t>
            </a:r>
            <a:r>
              <a:rPr sz="3600" spc="15" dirty="0">
                <a:solidFill>
                  <a:srgbClr val="DF3321"/>
                </a:solidFill>
                <a:latin typeface="SimSun"/>
                <a:cs typeface="SimSun"/>
              </a:rPr>
              <a:t>手机</a:t>
            </a:r>
            <a:r>
              <a:rPr sz="3600" b="1" dirty="0" smtClean="0">
                <a:solidFill>
                  <a:srgbClr val="DF3321"/>
                </a:solidFill>
                <a:latin typeface="Calibri"/>
                <a:cs typeface="Calibri"/>
              </a:rPr>
              <a:t>APP</a:t>
            </a:r>
            <a:r>
              <a:rPr lang="zh-CN" altLang="en-US" sz="3600" b="1" dirty="0" smtClean="0">
                <a:solidFill>
                  <a:srgbClr val="DF3321"/>
                </a:solidFill>
                <a:latin typeface="Calibri"/>
                <a:cs typeface="Calibri"/>
              </a:rPr>
              <a:t>端</a:t>
            </a:r>
            <a:r>
              <a:rPr sz="3600" spc="15" dirty="0" smtClean="0">
                <a:solidFill>
                  <a:srgbClr val="DF3321"/>
                </a:solidFill>
                <a:latin typeface="SimSun"/>
                <a:cs typeface="SimSun"/>
              </a:rPr>
              <a:t>登入学习</a:t>
            </a:r>
            <a:endParaRPr sz="3600" spc="15" dirty="0">
              <a:solidFill>
                <a:srgbClr val="DF3321"/>
              </a:solidFill>
              <a:latin typeface="SimSun"/>
              <a:cs typeface="SimSun"/>
            </a:endParaRP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ct val="0"/>
              </a:spcAft>
            </a:pPr>
            <a:r>
              <a:rPr sz="3600" dirty="0">
                <a:solidFill>
                  <a:srgbClr val="DF3321"/>
                </a:solidFill>
                <a:latin typeface="EOFKNQ+ArialMT"/>
                <a:cs typeface="EOFKNQ+ArialMT"/>
              </a:rPr>
              <a:t>•</a:t>
            </a:r>
            <a:r>
              <a:rPr sz="3600" spc="2339" dirty="0">
                <a:solidFill>
                  <a:srgbClr val="DF3321"/>
                </a:solidFill>
                <a:latin typeface="Times New Roman"/>
                <a:cs typeface="Times New Roman"/>
              </a:rPr>
              <a:t> </a:t>
            </a:r>
            <a:r>
              <a:rPr sz="3600" spc="15" dirty="0">
                <a:solidFill>
                  <a:srgbClr val="DF3321"/>
                </a:solidFill>
                <a:latin typeface="SimSun"/>
                <a:cs typeface="SimSun"/>
              </a:rPr>
              <a:t>电脑</a:t>
            </a:r>
            <a:r>
              <a:rPr sz="3600" b="1" dirty="0">
                <a:solidFill>
                  <a:srgbClr val="DF3321"/>
                </a:solidFill>
                <a:latin typeface="Calibri"/>
                <a:cs typeface="Calibri"/>
              </a:rPr>
              <a:t>PC</a:t>
            </a:r>
            <a:r>
              <a:rPr sz="3600" spc="15" dirty="0">
                <a:solidFill>
                  <a:srgbClr val="DF3321"/>
                </a:solidFill>
                <a:latin typeface="SimSun"/>
                <a:cs typeface="SimSun"/>
              </a:rPr>
              <a:t>端登入学习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9908" y="275995"/>
            <a:ext cx="2416175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7FB994"/>
                </a:solidFill>
                <a:latin typeface="UGJGON+MicrosoftYaHei-Bold"/>
                <a:cs typeface="UGJGON+MicrosoftYaHei-Bold"/>
              </a:rPr>
              <a:t>APP端登录流程演示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55972" y="2037481"/>
            <a:ext cx="2590800" cy="114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 dirty="0">
                <a:solidFill>
                  <a:srgbClr val="4D9D6A"/>
                </a:solidFill>
                <a:latin typeface="UGJGON+MicrosoftYaHei-Bold"/>
                <a:cs typeface="UGJGON+MicrosoftYaHei-Bold"/>
              </a:rPr>
              <a:t>扫码下载手机端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ct val="0"/>
              </a:spcAft>
            </a:pPr>
            <a:r>
              <a:rPr sz="2400" dirty="0">
                <a:solidFill>
                  <a:srgbClr val="4D9D6A"/>
                </a:solidFill>
                <a:latin typeface="UGJGON+MicrosoftYaHei-Bold"/>
                <a:cs typeface="UGJGON+MicrosoftYaHei-Bold"/>
              </a:rPr>
              <a:t>知到APP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1941" y="409273"/>
            <a:ext cx="2689624" cy="64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089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DINVQC+MicrosoftYaHei-Bold"/>
                <a:cs typeface="DINVQC+MicrosoftYaHei-Bold"/>
              </a:rPr>
              <a:t>APP端登录流程演示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25942" y="690291"/>
            <a:ext cx="13201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DINVQC+MicrosoftYaHei-Bold"/>
                <a:cs typeface="DINVQC+MicrosoftYaHei-Bold"/>
              </a:rPr>
              <a:t>可进行搜索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759" y="905103"/>
            <a:ext cx="1243964" cy="90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91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B050"/>
                </a:solidFill>
                <a:latin typeface="LVFNKQ+MicrosoftYaHei"/>
                <a:cs typeface="LVFNKQ+MicrosoftYaHei"/>
              </a:rPr>
              <a:t>新生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86365" y="1329583"/>
            <a:ext cx="15233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DINVQC+MicrosoftYaHei-Bold"/>
                <a:cs typeface="DINVQC+MicrosoftYaHei-Bold"/>
              </a:rPr>
              <a:t>点击学号登录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2178" y="1538371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DINVQC+MicrosoftYaHei-Bold"/>
                <a:cs typeface="DINVQC+MicrosoftYaHei-Bold"/>
              </a:rPr>
              <a:t>Step1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84794" y="2890883"/>
            <a:ext cx="1055197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DINVQC+MicrosoftYaHei-Bold"/>
                <a:cs typeface="DINVQC+MicrosoftYaHei-Bold"/>
              </a:rPr>
              <a:t>123456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0694" y="275504"/>
            <a:ext cx="2689624" cy="64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089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JWSNJC+MicrosoftYaHei-Bold"/>
                <a:cs typeface="JWSNJC+MicrosoftYaHei-Bold"/>
              </a:rPr>
              <a:t>APP端登录流程演示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169" y="743978"/>
            <a:ext cx="1243965" cy="90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91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B050"/>
                </a:solidFill>
                <a:latin typeface="JJOWEG+MicrosoftYaHei"/>
                <a:cs typeface="JJOWEG+MicrosoftYaHei"/>
              </a:rPr>
              <a:t>新生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12935" y="1114344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JWSNJC+MicrosoftYaHei-Bold"/>
                <a:cs typeface="JWSNJC+MicrosoftYaHei-Bold"/>
              </a:rPr>
              <a:t>Step2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72772" y="1139972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JWSNJC+MicrosoftYaHei-Bold"/>
                <a:cs typeface="JWSNJC+MicrosoftYaHei-Bold"/>
              </a:rPr>
              <a:t>Step3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943" y="2430470"/>
            <a:ext cx="1116964" cy="7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JWSNJC+MicrosoftYaHei-Bold"/>
                <a:cs typeface="JWSNJC+MicrosoftYaHei-Bold"/>
              </a:rPr>
              <a:t>验证“姓</a:t>
            </a:r>
          </a:p>
          <a:p>
            <a:pPr marL="0" marR="0">
              <a:lnSpc>
                <a:spcPts val="1661"/>
              </a:lnSpc>
              <a:spcBef>
                <a:spcPts val="208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JWSNJC+MicrosoftYaHei-Bold"/>
                <a:cs typeface="JWSNJC+MicrosoftYaHei-Bold"/>
              </a:rPr>
              <a:t>氏”首字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34998" y="2636185"/>
            <a:ext cx="13201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JWSNJC+MicrosoftYaHei-Bold"/>
                <a:cs typeface="JWSNJC+MicrosoftYaHei-Bold"/>
              </a:rPr>
              <a:t>绑定手机号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10.26"/>
  <p:tag name="AS_TITLE" val="Aspose.Slides for .NET 2.0"/>
  <p:tag name="AS_VERSION" val="16.10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503</Words>
  <Application>Microsoft Office PowerPoint</Application>
  <PresentationFormat>全屏显示(16:9)</PresentationFormat>
  <Paragraphs>62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13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Office Theme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见面课安排</vt:lpstr>
      <vt:lpstr>成绩组成</vt:lpstr>
      <vt:lpstr>成绩组成——见面课成绩</vt:lpstr>
      <vt:lpstr>PowerPoint 演示文稿</vt:lpstr>
      <vt:lpstr>注意事项：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卫玉</cp:lastModifiedBy>
  <cp:revision>100</cp:revision>
  <cp:lastPrinted>2018-09-10T12:00:33Z</cp:lastPrinted>
  <dcterms:created xsi:type="dcterms:W3CDTF">2018-09-10T04:00:33Z</dcterms:created>
  <dcterms:modified xsi:type="dcterms:W3CDTF">2019-09-12T05:50:59Z</dcterms:modified>
</cp:coreProperties>
</file>