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  <p:sldMasterId id="2147483665" r:id="rId3"/>
    <p:sldMasterId id="2147483667" r:id="rId4"/>
    <p:sldMasterId id="2147483669" r:id="rId5"/>
    <p:sldMasterId id="2147483671" r:id="rId6"/>
    <p:sldMasterId id="2147483677" r:id="rId7"/>
    <p:sldMasterId id="2147483679" r:id="rId8"/>
    <p:sldMasterId id="2147483681" r:id="rId9"/>
    <p:sldMasterId id="2147483683" r:id="rId10"/>
    <p:sldMasterId id="2147483685" r:id="rId11"/>
    <p:sldMasterId id="2147483689" r:id="rId12"/>
    <p:sldMasterId id="2147483691" r:id="rId13"/>
    <p:sldMasterId id="2147483693" r:id="rId14"/>
    <p:sldMasterId id="2147483695" r:id="rId15"/>
    <p:sldMasterId id="2147483697" r:id="rId16"/>
    <p:sldMasterId id="2147483699" r:id="rId17"/>
    <p:sldMasterId id="2147483701" r:id="rId18"/>
    <p:sldMasterId id="2147483703" r:id="rId19"/>
    <p:sldMasterId id="2147483705" r:id="rId20"/>
    <p:sldMasterId id="2147483707" r:id="rId21"/>
    <p:sldMasterId id="2147483709" r:id="rId22"/>
    <p:sldMasterId id="2147483713" r:id="rId23"/>
    <p:sldMasterId id="2147483717" r:id="rId24"/>
    <p:sldMasterId id="2147483719" r:id="rId25"/>
    <p:sldMasterId id="2147483721" r:id="rId26"/>
  </p:sldMasterIdLst>
  <p:sldIdLst>
    <p:sldId id="259" r:id="rId27"/>
    <p:sldId id="262" r:id="rId28"/>
    <p:sldId id="265" r:id="rId29"/>
    <p:sldId id="268" r:id="rId30"/>
    <p:sldId id="271" r:id="rId31"/>
    <p:sldId id="274" r:id="rId32"/>
    <p:sldId id="283" r:id="rId33"/>
    <p:sldId id="286" r:id="rId34"/>
    <p:sldId id="289" r:id="rId35"/>
    <p:sldId id="292" r:id="rId36"/>
    <p:sldId id="295" r:id="rId37"/>
    <p:sldId id="301" r:id="rId38"/>
    <p:sldId id="304" r:id="rId39"/>
    <p:sldId id="307" r:id="rId40"/>
    <p:sldId id="310" r:id="rId41"/>
    <p:sldId id="313" r:id="rId42"/>
    <p:sldId id="316" r:id="rId43"/>
    <p:sldId id="319" r:id="rId44"/>
    <p:sldId id="322" r:id="rId45"/>
    <p:sldId id="325" r:id="rId46"/>
    <p:sldId id="328" r:id="rId47"/>
    <p:sldId id="337" r:id="rId48"/>
    <p:sldId id="343" r:id="rId49"/>
    <p:sldId id="346" r:id="rId50"/>
    <p:sldId id="331" r:id="rId51"/>
    <p:sldId id="349" r:id="rId52"/>
  </p:sldIdLst>
  <p:sldSz cx="12192000" cy="6858000"/>
  <p:notesSz cx="6858000" cy="9144000"/>
  <p:custDataLst>
    <p:tags r:id="rId53"/>
  </p:custDataLst>
  <p:defaultTextStyle>
    <a:defPPr>
      <a:defRPr lang="en-US" smtId="4294967295"/>
    </a:defPPr>
    <a:lvl1pPr marL="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8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9130" y="2851890"/>
            <a:ext cx="4884788" cy="1146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4228"/>
              </a:lnSpc>
              <a:spcBef>
                <a:spcPct val="0"/>
              </a:spcBef>
              <a:spcAft>
                <a:spcPct val="0"/>
              </a:spcAft>
            </a:pPr>
            <a:r>
              <a:rPr sz="3200" b="1">
                <a:solidFill>
                  <a:srgbClr val="FFFFFF"/>
                </a:solidFill>
                <a:latin typeface="SGNNER+å¾®è½¯é�»,Bold"/>
                <a:cs typeface="SGNNER+å¾®è½¯é�»,Bold"/>
              </a:rPr>
              <a:t>智慧树网</a:t>
            </a:r>
            <a:r>
              <a:rPr sz="3200" b="1">
                <a:solidFill>
                  <a:srgbClr val="FFFFFF"/>
                </a:solidFill>
                <a:latin typeface="PLFPAK+å¾®è½¯é�»,Bold"/>
                <a:cs typeface="PLFPAK+å¾®è½¯é�»,Bold"/>
              </a:rPr>
              <a:t>-</a:t>
            </a:r>
            <a:r>
              <a:rPr sz="3200" b="1">
                <a:solidFill>
                  <a:srgbClr val="FFFFFF"/>
                </a:solidFill>
                <a:latin typeface="SGNNER+å¾®è½¯é�»,Bold"/>
                <a:cs typeface="SGNNER+å¾®è½¯é�»,Bold"/>
              </a:rPr>
              <a:t>在线共享课程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19751" y="3603948"/>
            <a:ext cx="2286000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IKBVRI+å¾®è½¯é�»"/>
                <a:cs typeface="IKBVRI+å¾®è½¯é�»"/>
              </a:rPr>
              <a:t>教</a:t>
            </a:r>
            <a:r>
              <a:rPr sz="2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FFFFFF"/>
                </a:solidFill>
                <a:latin typeface="IKBVRI+å¾®è½¯é�»"/>
                <a:cs typeface="IKBVRI+å¾®è½¯é�»"/>
              </a:rPr>
              <a:t>师</a:t>
            </a:r>
            <a:r>
              <a:rPr sz="2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FFFFFF"/>
                </a:solidFill>
                <a:latin typeface="IKBVRI+å¾®è½¯é�»"/>
                <a:cs typeface="IKBVRI+å¾®è½¯é�»"/>
              </a:rPr>
              <a:t>端</a:t>
            </a:r>
            <a:r>
              <a:rPr sz="2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FFFFFF"/>
                </a:solidFill>
                <a:latin typeface="IKBVRI+å¾®è½¯é�»"/>
                <a:cs typeface="IKBVRI+å¾®è½¯é�»"/>
              </a:rPr>
              <a:t>讲</a:t>
            </a:r>
            <a:r>
              <a:rPr sz="2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FFFFFF"/>
                </a:solidFill>
                <a:latin typeface="IKBVRI+å¾®è½¯é�»"/>
                <a:cs typeface="IKBVRI+å¾®è½¯é�»"/>
              </a:rPr>
              <a:t>解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1791387"/>
            <a:ext cx="3549307" cy="1879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1800" spc="8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0000"/>
                </a:solidFill>
                <a:latin typeface="KJSRDQ+å¾®è½¯é�»"/>
                <a:cs typeface="KJSRDQ+å¾®è½¯é�»"/>
              </a:rPr>
              <a:t>通过“</a:t>
            </a:r>
            <a:r>
              <a:rPr sz="1800" b="1">
                <a:solidFill>
                  <a:srgbClr val="FF0000"/>
                </a:solidFill>
                <a:latin typeface="FLFNWU+å¾®è½¯é�»,Bold"/>
                <a:cs typeface="FLFNWU+å¾®è½¯é�»,Bold"/>
              </a:rPr>
              <a:t>见面课</a:t>
            </a:r>
            <a:r>
              <a:rPr sz="1800">
                <a:solidFill>
                  <a:srgbClr val="000000"/>
                </a:solidFill>
                <a:latin typeface="KJSRDQ+å¾®è½¯é�»"/>
                <a:cs typeface="KJSRDQ+å¾®è½¯é�»"/>
              </a:rPr>
              <a:t>”栏目可查</a:t>
            </a:r>
          </a:p>
          <a:p>
            <a:pPr marL="342900" marR="0">
              <a:lnSpc>
                <a:spcPts val="2375"/>
              </a:lnSpc>
              <a:spcBef>
                <a:spcPts val="81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KJSRDQ+å¾®è½¯é�»"/>
                <a:cs typeface="KJSRDQ+å¾®è½¯é�»"/>
              </a:rPr>
              <a:t>看本课程所有见面课时间。</a:t>
            </a:r>
          </a:p>
          <a:p>
            <a:pPr marL="0" marR="0">
              <a:lnSpc>
                <a:spcPts val="2375"/>
              </a:lnSpc>
              <a:spcBef>
                <a:spcPts val="867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1800" spc="8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0000"/>
                </a:solidFill>
                <a:latin typeface="KJSRDQ+å¾®è½¯é�»"/>
                <a:cs typeface="KJSRDQ+å¾®è½¯é�»"/>
              </a:rPr>
              <a:t>老师可对见面课</a:t>
            </a:r>
            <a:r>
              <a:rPr sz="1800" b="1">
                <a:solidFill>
                  <a:srgbClr val="FF0000"/>
                </a:solidFill>
                <a:latin typeface="FLFNWU+å¾®è½¯é�»,Bold"/>
                <a:cs typeface="FLFNWU+å¾®è½¯é�»,Bold"/>
              </a:rPr>
              <a:t>考勤</a:t>
            </a:r>
            <a:r>
              <a:rPr sz="1800" b="1">
                <a:solidFill>
                  <a:srgbClr val="FF0000"/>
                </a:solidFill>
                <a:latin typeface="VNKOLE+å¾®è½¯é�»,Bold"/>
                <a:cs typeface="VNKOLE+å¾®è½¯é�»,Bold"/>
              </a:rPr>
              <a:t>/</a:t>
            </a:r>
            <a:r>
              <a:rPr sz="1800" b="1">
                <a:solidFill>
                  <a:srgbClr val="FF0000"/>
                </a:solidFill>
                <a:latin typeface="FLFNWU+å¾®è½¯é�»,Bold"/>
                <a:cs typeface="FLFNWU+å¾®è½¯é�»,Bold"/>
              </a:rPr>
              <a:t>成绩</a:t>
            </a:r>
          </a:p>
          <a:p>
            <a:pPr marL="342900" marR="0">
              <a:lnSpc>
                <a:spcPts val="2375"/>
              </a:lnSpc>
              <a:spcBef>
                <a:spcPts val="81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KJSRDQ+å¾®è½¯é�»"/>
                <a:cs typeface="KJSRDQ+å¾®è½¯é�»"/>
              </a:rPr>
              <a:t>调整。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3437687"/>
            <a:ext cx="3335490" cy="3114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1800" spc="8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0000"/>
                </a:solidFill>
                <a:latin typeface="KJSRDQ+å¾®è½¯é�»"/>
                <a:cs typeface="KJSRDQ+å¾®è½¯é�»"/>
              </a:rPr>
              <a:t>老师如不安排见面课线下</a:t>
            </a:r>
          </a:p>
          <a:p>
            <a:pPr marL="342900" marR="0">
              <a:lnSpc>
                <a:spcPts val="2375"/>
              </a:lnSpc>
              <a:spcBef>
                <a:spcPts val="816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KJSRDQ+å¾®è½¯é�»"/>
                <a:cs typeface="KJSRDQ+å¾®è½¯é�»"/>
              </a:rPr>
              <a:t>带学的话，可将这部分设</a:t>
            </a:r>
          </a:p>
          <a:p>
            <a:pPr marL="342900" marR="0">
              <a:lnSpc>
                <a:spcPts val="2375"/>
              </a:lnSpc>
              <a:spcBef>
                <a:spcPts val="86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KJSRDQ+å¾®è½¯é�»"/>
                <a:cs typeface="KJSRDQ+å¾®è½¯é�»"/>
              </a:rPr>
              <a:t>置为</a:t>
            </a:r>
            <a:r>
              <a:rPr sz="1800" b="1">
                <a:solidFill>
                  <a:srgbClr val="FF0000"/>
                </a:solidFill>
                <a:latin typeface="FLFNWU+å¾®è½¯é�»,Bold"/>
                <a:cs typeface="FLFNWU+å¾®è½¯é�»,Bold"/>
              </a:rPr>
              <a:t>学生自行观看</a:t>
            </a:r>
            <a:r>
              <a:rPr sz="1800">
                <a:solidFill>
                  <a:srgbClr val="000000"/>
                </a:solidFill>
                <a:latin typeface="KJSRDQ+å¾®è½¯é�»"/>
                <a:cs typeface="KJSRDQ+å¾®è½¯é�»"/>
              </a:rPr>
              <a:t>。学生</a:t>
            </a:r>
          </a:p>
          <a:p>
            <a:pPr marL="342900" marR="0">
              <a:lnSpc>
                <a:spcPts val="2375"/>
              </a:lnSpc>
              <a:spcBef>
                <a:spcPts val="81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KJSRDQ+å¾®è½¯é�»"/>
                <a:cs typeface="KJSRDQ+å¾®è½¯é�»"/>
              </a:rPr>
              <a:t>可通过</a:t>
            </a:r>
            <a:r>
              <a:rPr sz="1800">
                <a:solidFill>
                  <a:srgbClr val="000000"/>
                </a:solidFill>
                <a:latin typeface="TIOCNL+å¾®è½¯é�»"/>
                <a:cs typeface="TIOCNL+å¾®è½¯é�»"/>
              </a:rPr>
              <a:t>App</a:t>
            </a:r>
            <a:r>
              <a:rPr sz="1800">
                <a:solidFill>
                  <a:srgbClr val="000000"/>
                </a:solidFill>
                <a:latin typeface="KJSRDQ+å¾®è½¯é�»"/>
                <a:cs typeface="KJSRDQ+å¾®è½¯é�»"/>
              </a:rPr>
              <a:t>或者</a:t>
            </a:r>
            <a:r>
              <a:rPr sz="1800" spc="-14">
                <a:solidFill>
                  <a:srgbClr val="000000"/>
                </a:solidFill>
                <a:latin typeface="TIOCNL+å¾®è½¯é�»"/>
                <a:cs typeface="TIOCNL+å¾®è½¯é�»"/>
              </a:rPr>
              <a:t>Web</a:t>
            </a:r>
            <a:r>
              <a:rPr sz="1800">
                <a:solidFill>
                  <a:srgbClr val="000000"/>
                </a:solidFill>
                <a:latin typeface="KJSRDQ+å¾®è½¯é�»"/>
                <a:cs typeface="KJSRDQ+å¾®è½¯é�»"/>
              </a:rPr>
              <a:t>端观</a:t>
            </a:r>
          </a:p>
          <a:p>
            <a:pPr marL="342900" marR="0">
              <a:lnSpc>
                <a:spcPts val="2375"/>
              </a:lnSpc>
              <a:spcBef>
                <a:spcPts val="817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KJSRDQ+å¾®è½¯é�»"/>
                <a:cs typeface="KJSRDQ+å¾®è½¯é�»"/>
              </a:rPr>
              <a:t>看直播或者回看直播。</a:t>
            </a:r>
            <a:r>
              <a:rPr sz="1800" b="1">
                <a:solidFill>
                  <a:srgbClr val="FF0000"/>
                </a:solidFill>
                <a:latin typeface="FLFNWU+å¾®è½¯é�»,Bold"/>
                <a:cs typeface="FLFNWU+å¾®è½¯é�»,Bold"/>
              </a:rPr>
              <a:t>系</a:t>
            </a:r>
          </a:p>
          <a:p>
            <a:pPr marL="342900" marR="0">
              <a:lnSpc>
                <a:spcPts val="2375"/>
              </a:lnSpc>
              <a:spcBef>
                <a:spcPts val="863"/>
              </a:spcBef>
              <a:spcAft>
                <a:spcPct val="0"/>
              </a:spcAft>
            </a:pPr>
            <a:r>
              <a:rPr sz="1800" b="1">
                <a:solidFill>
                  <a:srgbClr val="FF0000"/>
                </a:solidFill>
                <a:latin typeface="FLFNWU+å¾®è½¯é�»,Bold"/>
                <a:cs typeface="FLFNWU+å¾®è½¯é�»,Bold"/>
              </a:rPr>
              <a:t>统会自动记录学生观看进</a:t>
            </a:r>
          </a:p>
          <a:p>
            <a:pPr marL="342900" marR="0">
              <a:lnSpc>
                <a:spcPts val="2375"/>
              </a:lnSpc>
              <a:spcBef>
                <a:spcPts val="814"/>
              </a:spcBef>
              <a:spcAft>
                <a:spcPct val="0"/>
              </a:spcAft>
            </a:pPr>
            <a:r>
              <a:rPr sz="1800" b="1">
                <a:solidFill>
                  <a:srgbClr val="FF0000"/>
                </a:solidFill>
                <a:latin typeface="FLFNWU+å¾®è½¯é�»,Bold"/>
                <a:cs typeface="FLFNWU+å¾®è½¯é�»,Bold"/>
              </a:rPr>
              <a:t>度和成绩。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7329" y="697772"/>
            <a:ext cx="4912148" cy="1432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5277"/>
              </a:lnSpc>
              <a:spcBef>
                <a:spcPct val="0"/>
              </a:spcBef>
              <a:spcAft>
                <a:spcPct val="0"/>
              </a:spcAft>
            </a:pPr>
            <a:r>
              <a:rPr sz="4000">
                <a:solidFill>
                  <a:srgbClr val="FA7695"/>
                </a:solidFill>
                <a:latin typeface="CUWHUT+å¾®è½¯é�»"/>
                <a:cs typeface="CUWHUT+å¾®è½¯é�»"/>
              </a:rPr>
              <a:t>03</a:t>
            </a:r>
            <a:r>
              <a:rPr sz="4000">
                <a:solidFill>
                  <a:srgbClr val="FA7695"/>
                </a:solidFill>
                <a:latin typeface="NPWOHT+å¾®è½¯é�»"/>
                <a:cs typeface="NPWOHT+å¾®è½¯é�»"/>
              </a:rPr>
              <a:t>考核与成绩管理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90014" y="3091028"/>
            <a:ext cx="9541154" cy="1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5274"/>
              </a:lnSpc>
              <a:spcBef>
                <a:spcPct val="0"/>
              </a:spcBef>
              <a:spcAft>
                <a:spcPct val="0"/>
              </a:spcAft>
            </a:pPr>
            <a:r>
              <a:rPr sz="4000">
                <a:solidFill>
                  <a:srgbClr val="FB7F8E"/>
                </a:solidFill>
                <a:latin typeface="NPWOHT+å¾®è½¯é�»"/>
                <a:cs typeface="NPWOHT+å¾®è½¯é�»"/>
              </a:rPr>
              <a:t>一、期末考核</a:t>
            </a:r>
            <a:r>
              <a:rPr sz="4000" spc="4388">
                <a:solidFill>
                  <a:srgbClr val="FB7F8E"/>
                </a:solidFill>
                <a:latin typeface="Times New Roman"/>
                <a:cs typeface="Times New Roman"/>
              </a:rPr>
              <a:t> </a:t>
            </a:r>
            <a:r>
              <a:rPr sz="4000">
                <a:solidFill>
                  <a:srgbClr val="FB7F8E"/>
                </a:solidFill>
                <a:latin typeface="NPWOHT+å¾®è½¯é�»"/>
                <a:cs typeface="NPWOHT+å¾®è½¯é�»"/>
              </a:rPr>
              <a:t>二、成绩管理与导出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214338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2111807"/>
            <a:ext cx="3286767" cy="146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1800" spc="8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0000"/>
                </a:solidFill>
                <a:latin typeface="MCLGTG+å¾®è½¯é�»"/>
                <a:cs typeface="MCLGTG+å¾®è½¯é�»"/>
              </a:rPr>
              <a:t>通过“</a:t>
            </a:r>
            <a:r>
              <a:rPr sz="1800" b="1">
                <a:solidFill>
                  <a:srgbClr val="FF0000"/>
                </a:solidFill>
                <a:latin typeface="JGVKQF+å¾®è½¯é�»,Bold"/>
                <a:cs typeface="JGVKQF+å¾®è½¯é�»,Bold"/>
              </a:rPr>
              <a:t>成绩管理</a:t>
            </a:r>
            <a:r>
              <a:rPr sz="1800">
                <a:solidFill>
                  <a:srgbClr val="000000"/>
                </a:solidFill>
                <a:latin typeface="MCLGTG+å¾®è½¯é�»"/>
                <a:cs typeface="MCLGTG+å¾®è½¯é�»"/>
              </a:rPr>
              <a:t>”栏目，</a:t>
            </a:r>
          </a:p>
          <a:p>
            <a:pPr marL="342900" marR="0">
              <a:lnSpc>
                <a:spcPts val="2378"/>
              </a:lnSpc>
              <a:spcBef>
                <a:spcPts val="811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CLGTG+å¾®è½¯é�»"/>
                <a:cs typeface="MCLGTG+å¾®è½¯é�»"/>
              </a:rPr>
              <a:t>点击“</a:t>
            </a:r>
            <a:r>
              <a:rPr sz="1800" b="1">
                <a:solidFill>
                  <a:srgbClr val="FF0000"/>
                </a:solidFill>
                <a:latin typeface="JGVKQF+å¾®è½¯é�»,Bold"/>
                <a:cs typeface="JGVKQF+å¾®è½¯é�»,Bold"/>
              </a:rPr>
              <a:t>成绩规则</a:t>
            </a:r>
            <a:r>
              <a:rPr sz="1800">
                <a:solidFill>
                  <a:srgbClr val="000000"/>
                </a:solidFill>
                <a:latin typeface="MCLGTG+å¾®è½¯é�»"/>
                <a:cs typeface="MCLGTG+å¾®è½¯é�»"/>
              </a:rPr>
              <a:t>”可查看</a:t>
            </a:r>
          </a:p>
          <a:p>
            <a:pPr marL="342900" marR="0">
              <a:lnSpc>
                <a:spcPts val="2375"/>
              </a:lnSpc>
              <a:spcBef>
                <a:spcPts val="866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CLGTG+å¾®è½¯é�»"/>
                <a:cs typeface="MCLGTG+å¾®è½¯é�»"/>
              </a:rPr>
              <a:t>该课程成绩比例。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3757982"/>
            <a:ext cx="3549015" cy="2291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1800" spc="8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0000"/>
                </a:solidFill>
                <a:latin typeface="MCLGTG+å¾®è½¯é�»"/>
                <a:cs typeface="MCLGTG+å¾®è½¯é�»"/>
              </a:rPr>
              <a:t>通过“</a:t>
            </a:r>
            <a:r>
              <a:rPr sz="1800" b="1">
                <a:solidFill>
                  <a:srgbClr val="FF0000"/>
                </a:solidFill>
                <a:latin typeface="JGVKQF+å¾®è½¯é�»,Bold"/>
                <a:cs typeface="JGVKQF+å¾®è½¯é�»,Bold"/>
              </a:rPr>
              <a:t>成绩管理</a:t>
            </a:r>
            <a:r>
              <a:rPr sz="1800">
                <a:solidFill>
                  <a:srgbClr val="000000"/>
                </a:solidFill>
                <a:latin typeface="MCLGTG+å¾®è½¯é�»"/>
                <a:cs typeface="MCLGTG+å¾®è½¯é�»"/>
              </a:rPr>
              <a:t>”栏目，</a:t>
            </a:r>
          </a:p>
          <a:p>
            <a:pPr marL="342900" marR="0">
              <a:lnSpc>
                <a:spcPts val="2375"/>
              </a:lnSpc>
              <a:spcBef>
                <a:spcPts val="817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CLGTG+å¾®è½¯é�»"/>
                <a:cs typeface="MCLGTG+å¾®è½¯é�»"/>
              </a:rPr>
              <a:t>点击“</a:t>
            </a:r>
            <a:r>
              <a:rPr sz="1800" b="1">
                <a:solidFill>
                  <a:srgbClr val="FF0000"/>
                </a:solidFill>
                <a:latin typeface="JGVKQF+å¾®è½¯é�»,Bold"/>
                <a:cs typeface="JGVKQF+å¾®è½¯é�»,Bold"/>
              </a:rPr>
              <a:t>班级名称</a:t>
            </a:r>
            <a:r>
              <a:rPr sz="1800">
                <a:solidFill>
                  <a:srgbClr val="000000"/>
                </a:solidFill>
                <a:latin typeface="MCLGTG+å¾®è½¯é�»"/>
                <a:cs typeface="MCLGTG+å¾®è½¯é�»"/>
              </a:rPr>
              <a:t>”可查看</a:t>
            </a:r>
          </a:p>
          <a:p>
            <a:pPr marL="342900" marR="0">
              <a:lnSpc>
                <a:spcPts val="2375"/>
              </a:lnSpc>
              <a:spcBef>
                <a:spcPts val="86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CLGTG+å¾®è½¯é�»"/>
                <a:cs typeface="MCLGTG+å¾®è½¯é�»"/>
              </a:rPr>
              <a:t>每个学生的详细得分情况，</a:t>
            </a:r>
          </a:p>
          <a:p>
            <a:pPr marL="342900" marR="0">
              <a:lnSpc>
                <a:spcPts val="2375"/>
              </a:lnSpc>
              <a:spcBef>
                <a:spcPts val="81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CLGTG+å¾®è½¯é�»"/>
                <a:cs typeface="MCLGTG+å¾®è½¯é�»"/>
              </a:rPr>
              <a:t>并可通过“</a:t>
            </a:r>
            <a:r>
              <a:rPr sz="1800" b="1">
                <a:solidFill>
                  <a:srgbClr val="FF0000"/>
                </a:solidFill>
                <a:latin typeface="JGVKQF+å¾®è½¯é�»,Bold"/>
                <a:cs typeface="JGVKQF+å¾®è½¯é�»,Bold"/>
              </a:rPr>
              <a:t>导出成绩</a:t>
            </a:r>
            <a:r>
              <a:rPr sz="1800">
                <a:solidFill>
                  <a:srgbClr val="000000"/>
                </a:solidFill>
                <a:latin typeface="MCLGTG+å¾®è½¯é�»"/>
                <a:cs typeface="MCLGTG+å¾®è½¯é�»"/>
              </a:rPr>
              <a:t>”按</a:t>
            </a:r>
          </a:p>
          <a:p>
            <a:pPr marL="342900" marR="0">
              <a:lnSpc>
                <a:spcPts val="2375"/>
              </a:lnSpc>
              <a:spcBef>
                <a:spcPts val="816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CLGTG+å¾®è½¯é�»"/>
                <a:cs typeface="MCLGTG+å¾®è½¯é�»"/>
              </a:rPr>
              <a:t>钮，导出课程成绩。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05763" y="2198097"/>
            <a:ext cx="4685184" cy="4942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8220"/>
              </a:lnSpc>
              <a:spcBef>
                <a:spcPct val="0"/>
              </a:spcBef>
              <a:spcAft>
                <a:spcPct val="0"/>
              </a:spcAft>
            </a:pPr>
            <a:r>
              <a:rPr sz="13800">
                <a:solidFill>
                  <a:srgbClr val="FFFFFF"/>
                </a:solidFill>
                <a:latin typeface="FDGJTM+å¾®è½¯é�»"/>
                <a:cs typeface="FDGJTM+å¾®è½¯é�»"/>
              </a:rPr>
              <a:t>04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33139" y="2907205"/>
            <a:ext cx="7624877" cy="2866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0567"/>
              </a:lnSpc>
              <a:spcBef>
                <a:spcPct val="0"/>
              </a:spcBef>
              <a:spcAft>
                <a:spcPct val="0"/>
              </a:spcAft>
            </a:pPr>
            <a:r>
              <a:rPr sz="8000">
                <a:solidFill>
                  <a:srgbClr val="FFFFFF"/>
                </a:solidFill>
                <a:latin typeface="EBDAVH+å¾®è½¯é�»"/>
                <a:cs typeface="EBDAVH+å¾®è½¯é�»"/>
              </a:rPr>
              <a:t>课程事务处理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2392555"/>
            <a:ext cx="3323630" cy="3003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648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000" spc="6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0000"/>
                </a:solidFill>
                <a:latin typeface="SOGBOB+å¾®è½¯é�»"/>
                <a:cs typeface="SOGBOB+å¾®è½¯é�»"/>
              </a:rPr>
              <a:t>选课老师可通过“</a:t>
            </a:r>
            <a:r>
              <a:rPr sz="2000" b="1">
                <a:solidFill>
                  <a:srgbClr val="FF0000"/>
                </a:solidFill>
                <a:latin typeface="MVBFCG+å¾®è½¯é�»,Bold"/>
                <a:cs typeface="MVBFCG+å¾®è½¯é�»,Bold"/>
              </a:rPr>
              <a:t>课程</a:t>
            </a:r>
          </a:p>
          <a:p>
            <a:pPr marL="342900" marR="0">
              <a:lnSpc>
                <a:spcPts val="2644"/>
              </a:lnSpc>
              <a:spcBef>
                <a:spcPts val="1007"/>
              </a:spcBef>
              <a:spcAft>
                <a:spcPct val="0"/>
              </a:spcAft>
            </a:pPr>
            <a:r>
              <a:rPr sz="2000" b="1">
                <a:solidFill>
                  <a:srgbClr val="FF0000"/>
                </a:solidFill>
                <a:latin typeface="MVBFCG+å¾®è½¯é�»,Bold"/>
                <a:cs typeface="MVBFCG+å¾®è½¯é�»,Bold"/>
              </a:rPr>
              <a:t>事务</a:t>
            </a:r>
            <a:r>
              <a:rPr sz="2000">
                <a:solidFill>
                  <a:srgbClr val="000000"/>
                </a:solidFill>
                <a:latin typeface="SOGBOB+å¾®è½¯é�»"/>
                <a:cs typeface="SOGBOB+å¾®è½¯é�»"/>
              </a:rPr>
              <a:t>”栏目对学生提交</a:t>
            </a:r>
          </a:p>
          <a:p>
            <a:pPr marL="342900" marR="0">
              <a:lnSpc>
                <a:spcPts val="2644"/>
              </a:lnSpc>
              <a:spcBef>
                <a:spcPts val="955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SOGBOB+å¾®è½¯é�»"/>
                <a:cs typeface="SOGBOB+å¾®è½¯é�»"/>
              </a:rPr>
              <a:t>的作业重做等事务进行</a:t>
            </a:r>
          </a:p>
          <a:p>
            <a:pPr marL="342900" marR="0">
              <a:lnSpc>
                <a:spcPts val="2644"/>
              </a:lnSpc>
              <a:spcBef>
                <a:spcPts val="957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SOGBOB+å¾®è½¯é�»"/>
                <a:cs typeface="SOGBOB+å¾®è½¯é�»"/>
              </a:rPr>
              <a:t>审核批准。选定学生，</a:t>
            </a:r>
          </a:p>
          <a:p>
            <a:pPr marL="342900" marR="0">
              <a:lnSpc>
                <a:spcPts val="2644"/>
              </a:lnSpc>
              <a:spcBef>
                <a:spcPts val="955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SOGBOB+å¾®è½¯é�»"/>
                <a:cs typeface="SOGBOB+å¾®è½¯é�»"/>
              </a:rPr>
              <a:t>点击“</a:t>
            </a:r>
            <a:r>
              <a:rPr sz="2000" b="1">
                <a:solidFill>
                  <a:srgbClr val="FF0000"/>
                </a:solidFill>
                <a:latin typeface="MVBFCG+å¾®è½¯é�»,Bold"/>
                <a:cs typeface="MVBFCG+å¾®è½¯é�»,Bold"/>
              </a:rPr>
              <a:t>同意</a:t>
            </a:r>
            <a:r>
              <a:rPr sz="2000">
                <a:solidFill>
                  <a:srgbClr val="000000"/>
                </a:solidFill>
                <a:latin typeface="SOGBOB+å¾®è½¯é�»"/>
                <a:cs typeface="SOGBOB+å¾®è½¯é�»"/>
              </a:rPr>
              <a:t>”即可完成</a:t>
            </a:r>
          </a:p>
          <a:p>
            <a:pPr marL="342900" marR="0">
              <a:lnSpc>
                <a:spcPts val="2648"/>
              </a:lnSpc>
              <a:spcBef>
                <a:spcPts val="951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SOGBOB+å¾®è½¯é�»"/>
                <a:cs typeface="SOGBOB+å¾®è½¯é�»"/>
              </a:rPr>
              <a:t>本次审批。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3622" y="2521874"/>
            <a:ext cx="3476623" cy="1289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4754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FB967B"/>
                </a:solidFill>
                <a:latin typeface="PIEFHC+å¾®è½¯é�»"/>
                <a:cs typeface="PIEFHC+å¾®è½¯é�»"/>
              </a:rPr>
              <a:t>05</a:t>
            </a:r>
            <a:r>
              <a:rPr sz="3600">
                <a:solidFill>
                  <a:srgbClr val="FB967B"/>
                </a:solidFill>
                <a:latin typeface="KFCBHF+å¾®è½¯é�»"/>
                <a:cs typeface="KFCBHF+å¾®è½¯é�»"/>
              </a:rPr>
              <a:t>教师端</a:t>
            </a:r>
            <a:r>
              <a:rPr sz="3600">
                <a:solidFill>
                  <a:srgbClr val="FB967B"/>
                </a:solidFill>
                <a:latin typeface="PIEFHC+å¾®è½¯é�»"/>
                <a:cs typeface="PIEFHC+å¾®è½¯é�»"/>
              </a:rPr>
              <a:t>APP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75350" y="2504312"/>
            <a:ext cx="1244193" cy="1002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693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A7596"/>
                </a:solidFill>
                <a:latin typeface="KFCBHF+å¾®è½¯é�»"/>
                <a:cs typeface="KFCBHF+å¾®è½¯é�»"/>
              </a:rPr>
              <a:t>登录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36633" y="2504635"/>
            <a:ext cx="1953768" cy="1002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690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B967B"/>
                </a:solidFill>
                <a:latin typeface="KFCBHF+å¾®è½¯é�»"/>
                <a:cs typeface="KFCBHF+å¾®è½¯é�»"/>
              </a:rPr>
              <a:t>教学管理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3622" y="3235683"/>
            <a:ext cx="2971800" cy="1289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4751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FB967B"/>
                </a:solidFill>
                <a:latin typeface="KFCBHF+å¾®è½¯é�»"/>
                <a:cs typeface="KFCBHF+å¾®è½¯é�»"/>
              </a:rPr>
              <a:t>下载与使用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23483" y="5008858"/>
            <a:ext cx="1423416" cy="1146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4228"/>
              </a:lnSpc>
              <a:spcBef>
                <a:spcPct val="0"/>
              </a:spcBef>
              <a:spcAft>
                <a:spcPct val="0"/>
              </a:spcAft>
            </a:pPr>
            <a:r>
              <a:rPr sz="3200">
                <a:solidFill>
                  <a:srgbClr val="FB7F8E"/>
                </a:solidFill>
                <a:latin typeface="KFCBHF+å¾®è½¯é�»"/>
                <a:cs typeface="KFCBHF+å¾®è½¯é�»"/>
              </a:rPr>
              <a:t>建课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59850" y="5074353"/>
            <a:ext cx="2308859" cy="1002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690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CAE68"/>
                </a:solidFill>
                <a:latin typeface="KFCBHF+å¾®è½¯é�»"/>
                <a:cs typeface="KFCBHF+å¾®è½¯é�»"/>
              </a:rPr>
              <a:t>发现与直播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0043" y="3074011"/>
            <a:ext cx="5800953" cy="1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5274"/>
              </a:lnSpc>
              <a:spcBef>
                <a:spcPct val="0"/>
              </a:spcBef>
              <a:spcAft>
                <a:spcPct val="0"/>
              </a:spcAft>
            </a:pPr>
            <a:r>
              <a:rPr sz="4000">
                <a:solidFill>
                  <a:srgbClr val="FB7F8E"/>
                </a:solidFill>
                <a:latin typeface="GGLFLE+å¾®è½¯é�»"/>
                <a:cs typeface="GGLFLE+å¾®è½¯é�»"/>
              </a:rPr>
              <a:t>教师圈</a:t>
            </a:r>
            <a:r>
              <a:rPr sz="4000">
                <a:solidFill>
                  <a:srgbClr val="FB7F8E"/>
                </a:solidFill>
                <a:latin typeface="SQBQVH+å¾®è½¯é�»"/>
                <a:cs typeface="SQBQVH+å¾®è½¯é�»"/>
              </a:rPr>
              <a:t>APP</a:t>
            </a:r>
            <a:r>
              <a:rPr sz="4000">
                <a:solidFill>
                  <a:srgbClr val="FB7F8E"/>
                </a:solidFill>
                <a:latin typeface="GGLFLE+å¾®è½¯é�»"/>
                <a:cs typeface="GGLFLE+å¾®è½¯é�»"/>
              </a:rPr>
              <a:t>二维码下载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50384" y="348592"/>
            <a:ext cx="4110608" cy="1289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4751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FFFFFF"/>
                </a:solidFill>
                <a:latin typeface="TCJDOD+å¾®è½¯é�»"/>
                <a:cs typeface="TCJDOD+å¾®è½¯é�»"/>
              </a:rPr>
              <a:t>05-1 </a:t>
            </a:r>
            <a:r>
              <a:rPr sz="3600">
                <a:solidFill>
                  <a:srgbClr val="FFFFFF"/>
                </a:solidFill>
                <a:latin typeface="SICOWH+å¾®è½¯é�»"/>
                <a:cs typeface="SICOWH+å¾®è½¯é�»"/>
              </a:rPr>
              <a:t>教师圈登录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8782" y="2503801"/>
            <a:ext cx="4012744" cy="894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294"/>
              </a:lnSpc>
              <a:spcBef>
                <a:spcPct val="0"/>
              </a:spcBef>
              <a:spcAft>
                <a:spcPct val="0"/>
              </a:spcAft>
            </a:pPr>
            <a:r>
              <a:rPr sz="250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r>
              <a:rPr sz="2500" spc="8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>
                <a:solidFill>
                  <a:srgbClr val="FFFFFF"/>
                </a:solidFill>
                <a:latin typeface="SICOWH+å¾®è½¯é�»"/>
                <a:cs typeface="SICOWH+å¾®è½¯é�»"/>
              </a:rPr>
              <a:t>下载智慧树教师端</a:t>
            </a:r>
            <a:r>
              <a:rPr sz="2500">
                <a:solidFill>
                  <a:srgbClr val="FFFFFF"/>
                </a:solidFill>
                <a:latin typeface="TCJDOD+å¾®è½¯é�»"/>
                <a:cs typeface="TCJDOD+å¾®è½¯é�»"/>
              </a:rPr>
              <a:t>APP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1682" y="2998778"/>
            <a:ext cx="3014624" cy="89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297"/>
              </a:lnSpc>
              <a:spcBef>
                <a:spcPct val="0"/>
              </a:spcBef>
              <a:spcAft>
                <a:spcPct val="0"/>
              </a:spcAft>
            </a:pPr>
            <a:r>
              <a:rPr sz="2500">
                <a:solidFill>
                  <a:srgbClr val="FFFFFF"/>
                </a:solidFill>
                <a:latin typeface="SICOWH+å¾®è½¯é�»"/>
                <a:cs typeface="SICOWH+å¾®è½¯é�»"/>
              </a:rPr>
              <a:t>后，进入登录页。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8782" y="3989955"/>
            <a:ext cx="3927985" cy="1885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294"/>
              </a:lnSpc>
              <a:spcBef>
                <a:spcPct val="0"/>
              </a:spcBef>
              <a:spcAft>
                <a:spcPct val="0"/>
              </a:spcAft>
            </a:pPr>
            <a:r>
              <a:rPr sz="250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r>
              <a:rPr sz="2500" spc="8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>
                <a:solidFill>
                  <a:srgbClr val="FFFFFF"/>
                </a:solidFill>
                <a:latin typeface="SICOWH+å¾®è½¯é�»"/>
                <a:cs typeface="SICOWH+å¾®è½¯é�»"/>
              </a:rPr>
              <a:t>输入</a:t>
            </a:r>
            <a:r>
              <a:rPr sz="2500" b="1">
                <a:solidFill>
                  <a:srgbClr val="FFFFFF"/>
                </a:solidFill>
                <a:latin typeface="RGOCWA+å¾®è½¯é�»,Bold"/>
                <a:cs typeface="RGOCWA+å¾®è½¯é�»,Bold"/>
              </a:rPr>
              <a:t>手机号</a:t>
            </a:r>
            <a:r>
              <a:rPr sz="2500" b="1">
                <a:solidFill>
                  <a:srgbClr val="FFFFFF"/>
                </a:solidFill>
                <a:latin typeface="NOBPST+å¾®è½¯é�»,Bold"/>
                <a:cs typeface="NOBPST+å¾®è½¯é�»,Bold"/>
              </a:rPr>
              <a:t>+</a:t>
            </a:r>
            <a:r>
              <a:rPr sz="2500" b="1">
                <a:solidFill>
                  <a:srgbClr val="FFFFFF"/>
                </a:solidFill>
                <a:latin typeface="RGOCWA+å¾®è½¯é�»,Bold"/>
                <a:cs typeface="RGOCWA+å¾®è½¯é�»,Bold"/>
              </a:rPr>
              <a:t>密码</a:t>
            </a:r>
          </a:p>
          <a:p>
            <a:pPr marL="342900" marR="0">
              <a:lnSpc>
                <a:spcPts val="3294"/>
              </a:lnSpc>
              <a:spcBef>
                <a:spcPts val="608"/>
              </a:spcBef>
              <a:spcAft>
                <a:spcPct val="0"/>
              </a:spcAft>
            </a:pPr>
            <a:r>
              <a:rPr sz="2500" b="1">
                <a:solidFill>
                  <a:srgbClr val="FFFFFF"/>
                </a:solidFill>
                <a:latin typeface="RGOCWA+å¾®è½¯é�»,Bold"/>
                <a:cs typeface="RGOCWA+å¾®è½¯é�»,Bold"/>
              </a:rPr>
              <a:t>（</a:t>
            </a:r>
            <a:r>
              <a:rPr sz="2500" b="1">
                <a:solidFill>
                  <a:srgbClr val="FFFFFF"/>
                </a:solidFill>
                <a:latin typeface="NOBPST+å¾®è½¯é�»,Bold"/>
                <a:cs typeface="NOBPST+å¾®è½¯é�»,Bold"/>
              </a:rPr>
              <a:t>123456</a:t>
            </a:r>
            <a:r>
              <a:rPr sz="2500" b="1">
                <a:solidFill>
                  <a:srgbClr val="FFFFFF"/>
                </a:solidFill>
                <a:latin typeface="RGOCWA+å¾®è½¯é�»,Bold"/>
                <a:cs typeface="RGOCWA+å¾®è½¯é�»,Bold"/>
              </a:rPr>
              <a:t>）</a:t>
            </a:r>
            <a:r>
              <a:rPr sz="2500">
                <a:solidFill>
                  <a:srgbClr val="FFFFFF"/>
                </a:solidFill>
                <a:latin typeface="SICOWH+å¾®è½¯é�»"/>
                <a:cs typeface="SICOWH+å¾®è½¯é�»"/>
              </a:rPr>
              <a:t>登录即可</a:t>
            </a:r>
          </a:p>
          <a:p>
            <a:pPr marL="342900" marR="0">
              <a:lnSpc>
                <a:spcPts val="3294"/>
              </a:lnSpc>
              <a:spcBef>
                <a:spcPts val="605"/>
              </a:spcBef>
              <a:spcAft>
                <a:spcPct val="0"/>
              </a:spcAft>
            </a:pPr>
            <a:r>
              <a:rPr sz="2500">
                <a:solidFill>
                  <a:srgbClr val="FFFFFF"/>
                </a:solidFill>
                <a:latin typeface="SICOWH+å¾®è½¯é�»"/>
                <a:cs typeface="SICOWH+å¾®è½¯é�»"/>
              </a:rPr>
              <a:t>进入教师端界面。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11878" y="348592"/>
            <a:ext cx="3653408" cy="1289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4751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FFFFFF"/>
                </a:solidFill>
                <a:latin typeface="SHQGDL+å¾®è½¯é�»"/>
                <a:cs typeface="SHQGDL+å¾®è½¯é�»"/>
              </a:rPr>
              <a:t>05-2 </a:t>
            </a:r>
            <a:r>
              <a:rPr sz="3600">
                <a:solidFill>
                  <a:srgbClr val="FFFFFF"/>
                </a:solidFill>
                <a:latin typeface="TLAPJB+å¾®è½¯é�»"/>
                <a:cs typeface="TLAPJB+å¾®è½¯é�»"/>
              </a:rPr>
              <a:t>教学管理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7342" y="1941264"/>
            <a:ext cx="4250405" cy="3237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r>
              <a:rPr sz="2400" spc="19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FFFFFF"/>
                </a:solidFill>
                <a:latin typeface="TLAPJB+å¾®è½¯é�»"/>
                <a:cs typeface="TLAPJB+å¾®è½¯é�»"/>
              </a:rPr>
              <a:t>点击“</a:t>
            </a:r>
            <a:r>
              <a:rPr sz="2400" b="1">
                <a:solidFill>
                  <a:srgbClr val="FFFFFF"/>
                </a:solidFill>
                <a:latin typeface="TFFBHP+å¾®è½¯é�»,Bold"/>
                <a:cs typeface="TFFBHP+å¾®è½¯é�»,Bold"/>
              </a:rPr>
              <a:t>教学</a:t>
            </a:r>
            <a:r>
              <a:rPr sz="2400">
                <a:solidFill>
                  <a:srgbClr val="FFFFFF"/>
                </a:solidFill>
                <a:latin typeface="TLAPJB+å¾®è½¯é�»"/>
                <a:cs typeface="TLAPJB+å¾®è½¯é�»"/>
              </a:rPr>
              <a:t>”中可查看</a:t>
            </a:r>
          </a:p>
          <a:p>
            <a:pPr marL="342900" marR="0">
              <a:lnSpc>
                <a:spcPts val="3167"/>
              </a:lnSpc>
              <a:spcBef>
                <a:spcPts val="528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TLAPJB+å¾®è½¯é�»"/>
                <a:cs typeface="TLAPJB+å¾®è½¯é�»"/>
              </a:rPr>
              <a:t>目前学生的人数、学习</a:t>
            </a:r>
          </a:p>
          <a:p>
            <a:pPr marL="342900" marR="0">
              <a:lnSpc>
                <a:spcPts val="3167"/>
              </a:lnSpc>
              <a:spcBef>
                <a:spcPts val="576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TLAPJB+å¾®è½¯é�»"/>
                <a:cs typeface="TLAPJB+å¾®è½¯é�»"/>
              </a:rPr>
              <a:t>进度、批阅主观题试卷、</a:t>
            </a:r>
          </a:p>
          <a:p>
            <a:pPr marL="342900" marR="0">
              <a:lnSpc>
                <a:spcPts val="3170"/>
              </a:lnSpc>
              <a:spcBef>
                <a:spcPts val="523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TLAPJB+å¾®è½¯é�»"/>
                <a:cs typeface="TLAPJB+å¾®è½¯é�»"/>
              </a:rPr>
              <a:t>事务处理、见面课管理、</a:t>
            </a:r>
          </a:p>
          <a:p>
            <a:pPr marL="342900" marR="0">
              <a:lnSpc>
                <a:spcPts val="3167"/>
              </a:lnSpc>
              <a:spcBef>
                <a:spcPts val="529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TLAPJB+å¾®è½¯é�»"/>
                <a:cs typeface="TLAPJB+å¾®è½¯é�»"/>
              </a:rPr>
              <a:t>论坛参与、观看教学视</a:t>
            </a:r>
          </a:p>
          <a:p>
            <a:pPr marL="342900" marR="0">
              <a:lnSpc>
                <a:spcPts val="3167"/>
              </a:lnSpc>
              <a:spcBef>
                <a:spcPts val="576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TLAPJB+å¾®è½¯é�»"/>
                <a:cs typeface="TLAPJB+å¾®è½¯é�»"/>
              </a:rPr>
              <a:t>频，和查阅课程主页。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7342" y="5270569"/>
            <a:ext cx="3970047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r>
              <a:rPr sz="2400" spc="19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FFFFFF"/>
                </a:solidFill>
                <a:latin typeface="TLAPJB+å¾®è½¯é�»"/>
                <a:cs typeface="TLAPJB+å¾®è½¯é�»"/>
              </a:rPr>
              <a:t>所有数据均与</a:t>
            </a:r>
            <a:r>
              <a:rPr sz="2400" spc="-18">
                <a:solidFill>
                  <a:srgbClr val="FFFFFF"/>
                </a:solidFill>
                <a:latin typeface="SHQGDL+å¾®è½¯é�»"/>
                <a:cs typeface="SHQGDL+å¾®è½¯é�»"/>
              </a:rPr>
              <a:t>Web</a:t>
            </a:r>
            <a:r>
              <a:rPr sz="2400">
                <a:solidFill>
                  <a:srgbClr val="FFFFFF"/>
                </a:solidFill>
                <a:latin typeface="TLAPJB+å¾®è½¯é�»"/>
                <a:cs typeface="TLAPJB+å¾®è½¯é�»"/>
              </a:rPr>
              <a:t>端同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0242" y="5745734"/>
            <a:ext cx="1067409" cy="859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17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TLAPJB+å¾®è½¯é�»"/>
                <a:cs typeface="TLAPJB+å¾®è½¯é�»"/>
              </a:rPr>
              <a:t>步。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5091" y="1928183"/>
            <a:ext cx="3901287" cy="181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40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000000"/>
                </a:solidFill>
                <a:latin typeface="IGFLWH+å¾®è½¯é�»"/>
                <a:cs typeface="IGFLWH+å¾®è½¯é�»"/>
              </a:rPr>
              <a:t>点击</a:t>
            </a:r>
            <a:r>
              <a:rPr sz="2400" b="1">
                <a:solidFill>
                  <a:srgbClr val="FF0000"/>
                </a:solidFill>
                <a:latin typeface="IWAMUC+å¾®è½¯é�»,Bold"/>
                <a:cs typeface="IWAMUC+å¾®è½¯é�»,Bold"/>
              </a:rPr>
              <a:t>人数</a:t>
            </a:r>
            <a:r>
              <a:rPr sz="2400">
                <a:solidFill>
                  <a:srgbClr val="000000"/>
                </a:solidFill>
                <a:latin typeface="IGFLWH+å¾®è½¯é�»"/>
                <a:cs typeface="IGFLWH+å¾®è½¯é�»"/>
              </a:rPr>
              <a:t>进去，可查询</a:t>
            </a:r>
          </a:p>
          <a:p>
            <a:pPr marL="342900" marR="0">
              <a:lnSpc>
                <a:spcPts val="3170"/>
              </a:lnSpc>
              <a:spcBef>
                <a:spcPts val="523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IGFLWH+å¾®è½¯é�»"/>
                <a:cs typeface="IGFLWH+å¾®è½¯é�»"/>
              </a:rPr>
              <a:t>学生学习进度更具体的</a:t>
            </a:r>
          </a:p>
          <a:p>
            <a:pPr marL="342900" marR="0">
              <a:lnSpc>
                <a:spcPts val="3167"/>
              </a:lnSpc>
              <a:spcBef>
                <a:spcPts val="578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IGFLWH+å¾®è½¯é�»"/>
                <a:cs typeface="IGFLWH+å¾®è½¯é�»"/>
              </a:rPr>
              <a:t>数据。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5091" y="3909891"/>
            <a:ext cx="3899885" cy="2286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40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000000"/>
                </a:solidFill>
                <a:latin typeface="IGFLWH+å¾®è½¯é�»"/>
                <a:cs typeface="IGFLWH+å¾®è½¯é�»"/>
              </a:rPr>
              <a:t>点击“</a:t>
            </a:r>
            <a:r>
              <a:rPr sz="2400" b="1">
                <a:solidFill>
                  <a:srgbClr val="FF0000"/>
                </a:solidFill>
                <a:latin typeface="IWAMUC+å¾®è½¯é�»,Bold"/>
                <a:cs typeface="IWAMUC+å¾®è½¯é�»,Bold"/>
              </a:rPr>
              <a:t>查看详情</a:t>
            </a:r>
            <a:r>
              <a:rPr sz="2400" b="1">
                <a:solidFill>
                  <a:srgbClr val="000000"/>
                </a:solidFill>
                <a:latin typeface="IWAMUC+å¾®è½¯é�»,Bold"/>
                <a:cs typeface="IWAMUC+å¾®è½¯é�»,Bold"/>
              </a:rPr>
              <a:t>”</a:t>
            </a:r>
            <a:r>
              <a:rPr sz="2400">
                <a:solidFill>
                  <a:srgbClr val="000000"/>
                </a:solidFill>
                <a:latin typeface="IGFLWH+å¾®è½¯é�»"/>
                <a:cs typeface="IGFLWH+å¾®è½¯é�»"/>
              </a:rPr>
              <a:t>可查</a:t>
            </a:r>
          </a:p>
          <a:p>
            <a:pPr marL="342900" marR="0">
              <a:lnSpc>
                <a:spcPts val="3167"/>
              </a:lnSpc>
              <a:spcBef>
                <a:spcPts val="526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IGFLWH+å¾®è½¯é�»"/>
                <a:cs typeface="IGFLWH+å¾®è½¯é�»"/>
              </a:rPr>
              <a:t>看每位学生的学习进度</a:t>
            </a:r>
          </a:p>
          <a:p>
            <a:pPr marL="342900" marR="0">
              <a:lnSpc>
                <a:spcPts val="3170"/>
              </a:lnSpc>
              <a:spcBef>
                <a:spcPts val="573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IGFLWH+å¾®è½¯é�»"/>
                <a:cs typeface="IGFLWH+å¾®è½¯é�»"/>
              </a:rPr>
              <a:t>情况，低于学习进度的</a:t>
            </a:r>
          </a:p>
          <a:p>
            <a:pPr marL="342900" marR="0">
              <a:lnSpc>
                <a:spcPts val="3167"/>
              </a:lnSpc>
              <a:spcBef>
                <a:spcPts val="529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IGFLWH+å¾®è½¯é�»"/>
                <a:cs typeface="IGFLWH+å¾®è½¯é�»"/>
              </a:rPr>
              <a:t>可进行</a:t>
            </a:r>
            <a:r>
              <a:rPr sz="2400" b="1">
                <a:solidFill>
                  <a:srgbClr val="FF0000"/>
                </a:solidFill>
                <a:latin typeface="IWAMUC+å¾®è½¯é�»,Bold"/>
                <a:cs typeface="IWAMUC+å¾®è½¯é�»,Bold"/>
              </a:rPr>
              <a:t>督促。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"/>
          <p:cNvSpPr/>
          <p:nvPr/>
        </p:nvSpPr>
        <p:spPr>
          <a:xfrm>
            <a:off x="119336" y="-74640"/>
            <a:ext cx="12457384" cy="70072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43263" y="1237119"/>
            <a:ext cx="3201009" cy="1133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9505"/>
              </a:lnSpc>
              <a:spcBef>
                <a:spcPct val="0"/>
              </a:spcBef>
              <a:spcAft>
                <a:spcPct val="0"/>
              </a:spcAft>
            </a:pPr>
            <a:r>
              <a:rPr sz="7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RBNROH+å¾®è½¯é�»"/>
              </a:rPr>
              <a:t>目录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8519" y="3486889"/>
            <a:ext cx="7450740" cy="1998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6735"/>
              </a:lnSpc>
              <a:spcBef>
                <a:spcPct val="0"/>
              </a:spcBef>
              <a:spcAft>
                <a:spcPct val="0"/>
              </a:spcAft>
            </a:pPr>
            <a:r>
              <a:rPr sz="6000" dirty="0">
                <a:solidFill>
                  <a:srgbClr val="FA7695"/>
                </a:solidFill>
                <a:latin typeface="LMBVCG+Agency FB"/>
                <a:cs typeface="LMBVCG+Agency FB"/>
              </a:rPr>
              <a:t>01</a:t>
            </a:r>
            <a:r>
              <a:rPr sz="6000" spc="15738" dirty="0">
                <a:solidFill>
                  <a:srgbClr val="FA7695"/>
                </a:solidFill>
                <a:latin typeface="Times New Roman"/>
                <a:cs typeface="Times New Roman"/>
              </a:rPr>
              <a:t> </a:t>
            </a:r>
            <a:r>
              <a:rPr sz="6000" dirty="0">
                <a:solidFill>
                  <a:srgbClr val="FA7695"/>
                </a:solidFill>
                <a:latin typeface="LMBVCG+Agency FB"/>
                <a:cs typeface="LMBVCG+Agency FB"/>
              </a:rPr>
              <a:t>02</a:t>
            </a:r>
            <a:r>
              <a:rPr sz="6000" spc="17027" dirty="0">
                <a:solidFill>
                  <a:srgbClr val="FA7695"/>
                </a:solidFill>
                <a:latin typeface="Times New Roman"/>
                <a:cs typeface="Times New Roman"/>
              </a:rPr>
              <a:t> </a:t>
            </a:r>
            <a:r>
              <a:rPr sz="6000" dirty="0">
                <a:solidFill>
                  <a:srgbClr val="FA7695"/>
                </a:solidFill>
                <a:latin typeface="LMBVCG+Agency FB"/>
                <a:cs typeface="LMBVCG+Agency FB"/>
              </a:rPr>
              <a:t>03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95868" y="3500438"/>
            <a:ext cx="2287828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170"/>
              </a:lnSpc>
              <a:spcBef>
                <a:spcPct val="0"/>
              </a:spcBef>
              <a:spcAft>
                <a:spcPct val="0"/>
              </a:spcAft>
            </a:pPr>
            <a:r>
              <a:rPr sz="3200" b="1" dirty="0">
                <a:solidFill>
                  <a:srgbClr val="FA7695"/>
                </a:solidFill>
                <a:latin typeface="RBNROH+å¾®è½¯é�»"/>
                <a:cs typeface="RBNROH+å¾®è½¯é�»"/>
              </a:rPr>
              <a:t>平台操作与课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10578" y="3643314"/>
            <a:ext cx="3457956" cy="489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4228"/>
              </a:lnSpc>
              <a:spcBef>
                <a:spcPct val="0"/>
              </a:spcBef>
              <a:spcAft>
                <a:spcPct val="0"/>
              </a:spcAft>
            </a:pPr>
            <a:r>
              <a:rPr sz="3200" b="1" dirty="0">
                <a:solidFill>
                  <a:srgbClr val="FA7695"/>
                </a:solidFill>
                <a:latin typeface="RBNROH+å¾®è½¯é�»"/>
                <a:cs typeface="RBNROH+å¾®è½¯é�»"/>
              </a:rPr>
              <a:t>考核与成绩管理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24496" y="3929066"/>
            <a:ext cx="13716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3200" b="1" dirty="0">
                <a:solidFill>
                  <a:srgbClr val="FA7695"/>
                </a:solidFill>
                <a:latin typeface="RBNROH+å¾®è½¯é�»"/>
                <a:cs typeface="RBNROH+å¾®è½¯é�»"/>
              </a:rPr>
              <a:t>程运行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58519" y="4974059"/>
            <a:ext cx="6020663" cy="1998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6735"/>
              </a:lnSpc>
              <a:spcBef>
                <a:spcPct val="0"/>
              </a:spcBef>
              <a:spcAft>
                <a:spcPct val="0"/>
              </a:spcAft>
            </a:pPr>
            <a:r>
              <a:rPr sz="6000">
                <a:solidFill>
                  <a:srgbClr val="FA7695"/>
                </a:solidFill>
                <a:latin typeface="LMBVCG+Agency FB"/>
                <a:cs typeface="LMBVCG+Agency FB"/>
              </a:rPr>
              <a:t>04</a:t>
            </a:r>
            <a:r>
              <a:rPr sz="6000" spc="26935">
                <a:solidFill>
                  <a:srgbClr val="FA7695"/>
                </a:solidFill>
                <a:latin typeface="Times New Roman"/>
                <a:cs typeface="Times New Roman"/>
              </a:rPr>
              <a:t> </a:t>
            </a:r>
            <a:r>
              <a:rPr sz="6000">
                <a:solidFill>
                  <a:srgbClr val="FA7695"/>
                </a:solidFill>
                <a:latin typeface="LMBVCG+Agency FB"/>
                <a:cs typeface="LMBVCG+Agency FB"/>
              </a:rPr>
              <a:t>05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81224" y="5143512"/>
            <a:ext cx="3051048" cy="489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4228"/>
              </a:lnSpc>
              <a:spcBef>
                <a:spcPct val="0"/>
              </a:spcBef>
              <a:spcAft>
                <a:spcPct val="0"/>
              </a:spcAft>
            </a:pPr>
            <a:r>
              <a:rPr sz="3200" b="1" dirty="0">
                <a:solidFill>
                  <a:srgbClr val="FA7695"/>
                </a:solidFill>
                <a:latin typeface="RBNROH+å¾®è½¯é�»"/>
                <a:cs typeface="RBNROH+å¾®è½¯é�»"/>
              </a:rPr>
              <a:t>课程事务处理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38942" y="5143512"/>
            <a:ext cx="4649076" cy="489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4228"/>
              </a:lnSpc>
              <a:spcBef>
                <a:spcPct val="0"/>
              </a:spcBef>
              <a:spcAft>
                <a:spcPct val="0"/>
              </a:spcAft>
            </a:pPr>
            <a:r>
              <a:rPr sz="3200" b="1" dirty="0">
                <a:solidFill>
                  <a:srgbClr val="FA7695"/>
                </a:solidFill>
                <a:latin typeface="RBNROH+å¾®è½¯é�»"/>
                <a:cs typeface="RBNROH+å¾®è½¯é�»"/>
              </a:rPr>
              <a:t>教师端</a:t>
            </a:r>
            <a:r>
              <a:rPr sz="3200" b="1" dirty="0">
                <a:solidFill>
                  <a:srgbClr val="FA7695"/>
                </a:solidFill>
                <a:latin typeface="DFQLOW+å¾®è½¯é�»"/>
                <a:cs typeface="DFQLOW+å¾®è½¯é�»"/>
              </a:rPr>
              <a:t>APP</a:t>
            </a:r>
            <a:r>
              <a:rPr sz="3200" b="1" dirty="0">
                <a:solidFill>
                  <a:srgbClr val="FA7695"/>
                </a:solidFill>
                <a:latin typeface="RBNROH+å¾®è½¯é�»"/>
                <a:cs typeface="RBNROH+å¾®è½¯é�»"/>
              </a:rPr>
              <a:t>下载与使用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99990" y="348592"/>
            <a:ext cx="2738881" cy="1289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4751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FFFFFF"/>
                </a:solidFill>
                <a:latin typeface="JOSAJQ+å¾®è½¯é�»"/>
                <a:cs typeface="JOSAJQ+å¾®è½¯é�»"/>
              </a:rPr>
              <a:t>05-3 </a:t>
            </a:r>
            <a:r>
              <a:rPr sz="3600">
                <a:solidFill>
                  <a:srgbClr val="FFFFFF"/>
                </a:solidFill>
                <a:latin typeface="WESFNN+å¾®è½¯é�»"/>
                <a:cs typeface="WESFNN+å¾®è½¯é�»"/>
              </a:rPr>
              <a:t>建课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0010" y="2824966"/>
            <a:ext cx="5542422" cy="1780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4228"/>
              </a:lnSpc>
              <a:spcBef>
                <a:spcPct val="0"/>
              </a:spcBef>
              <a:spcAft>
                <a:spcPct val="0"/>
              </a:spcAft>
            </a:pPr>
            <a:r>
              <a:rPr sz="3200" spc="158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r>
              <a:rPr sz="3200">
                <a:solidFill>
                  <a:srgbClr val="FFFFFF"/>
                </a:solidFill>
                <a:latin typeface="WESFNN+å¾®è½¯é�»"/>
                <a:cs typeface="WESFNN+å¾®è½¯é�»"/>
              </a:rPr>
              <a:t>点击“</a:t>
            </a:r>
            <a:r>
              <a:rPr sz="3200" b="1">
                <a:solidFill>
                  <a:srgbClr val="FFFFFF"/>
                </a:solidFill>
                <a:latin typeface="KDSDVG+å¾®è½¯é�»,Bold"/>
                <a:cs typeface="KDSDVG+å¾®è½¯é�»,Bold"/>
              </a:rPr>
              <a:t>建课</a:t>
            </a:r>
            <a:r>
              <a:rPr sz="3200">
                <a:solidFill>
                  <a:srgbClr val="FFFFFF"/>
                </a:solidFill>
                <a:latin typeface="WESFNN+å¾®è½¯é�»"/>
                <a:cs typeface="WESFNN+å¾®è½¯é�»"/>
              </a:rPr>
              <a:t>”可查看建课</a:t>
            </a:r>
          </a:p>
          <a:p>
            <a:pPr marL="342874" marR="0">
              <a:lnSpc>
                <a:spcPts val="4231"/>
              </a:lnSpc>
              <a:spcBef>
                <a:spcPts val="760"/>
              </a:spcBef>
              <a:spcAft>
                <a:spcPct val="0"/>
              </a:spcAft>
            </a:pPr>
            <a:r>
              <a:rPr sz="3200">
                <a:solidFill>
                  <a:srgbClr val="FFFFFF"/>
                </a:solidFill>
                <a:latin typeface="WESFNN+å¾®è½¯é�»"/>
                <a:cs typeface="WESFNN+å¾®è½¯é�»"/>
              </a:rPr>
              <a:t>的具体内容。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26001" y="348592"/>
            <a:ext cx="4110228" cy="1289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4751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FFFFFF"/>
                </a:solidFill>
                <a:latin typeface="MAFIBA+å¾®è½¯é�»"/>
                <a:cs typeface="MAFIBA+å¾®è½¯é�»"/>
              </a:rPr>
              <a:t>05-4 </a:t>
            </a:r>
            <a:r>
              <a:rPr sz="3600">
                <a:solidFill>
                  <a:srgbClr val="FFFFFF"/>
                </a:solidFill>
                <a:latin typeface="CBEBEF+å¾®è½¯é�»"/>
                <a:cs typeface="CBEBEF+å¾®è½¯é�»"/>
              </a:rPr>
              <a:t>发现与直播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4593" y="2541339"/>
            <a:ext cx="4250376" cy="228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r>
              <a:rPr sz="2400" spc="19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FFFFFF"/>
                </a:solidFill>
                <a:latin typeface="CBEBEF+å¾®è½¯é�»"/>
                <a:cs typeface="CBEBEF+å¾®è½¯é�»"/>
              </a:rPr>
              <a:t>点击“</a:t>
            </a:r>
            <a:r>
              <a:rPr sz="2400" b="1">
                <a:solidFill>
                  <a:srgbClr val="FFFFFF"/>
                </a:solidFill>
                <a:latin typeface="CLVSKW+å¾®è½¯é�»,Bold"/>
                <a:cs typeface="CLVSKW+å¾®è½¯é�»,Bold"/>
              </a:rPr>
              <a:t>直播</a:t>
            </a:r>
            <a:r>
              <a:rPr sz="2400">
                <a:solidFill>
                  <a:srgbClr val="FFFFFF"/>
                </a:solidFill>
                <a:latin typeface="CBEBEF+å¾®è½¯é�»"/>
                <a:cs typeface="CBEBEF+å¾®è½¯é�»"/>
              </a:rPr>
              <a:t>”与“</a:t>
            </a:r>
            <a:r>
              <a:rPr sz="2400" b="1">
                <a:solidFill>
                  <a:srgbClr val="FFFFFF"/>
                </a:solidFill>
                <a:latin typeface="CLVSKW+å¾®è½¯é�»,Bold"/>
                <a:cs typeface="CLVSKW+å¾®è½¯é�»,Bold"/>
              </a:rPr>
              <a:t>发现</a:t>
            </a:r>
            <a:r>
              <a:rPr sz="2400">
                <a:solidFill>
                  <a:srgbClr val="FFFFFF"/>
                </a:solidFill>
                <a:latin typeface="CBEBEF+å¾®è½¯é�»"/>
                <a:cs typeface="CBEBEF+å¾®è½¯é�»"/>
              </a:rPr>
              <a:t>”</a:t>
            </a:r>
          </a:p>
          <a:p>
            <a:pPr marL="342900" marR="0">
              <a:lnSpc>
                <a:spcPts val="3167"/>
              </a:lnSpc>
              <a:spcBef>
                <a:spcPts val="526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CBEBEF+å¾®è½¯é�»"/>
                <a:cs typeface="CBEBEF+å¾®è½¯é�»"/>
              </a:rPr>
              <a:t>栏目课观看智慧树最新</a:t>
            </a:r>
          </a:p>
          <a:p>
            <a:pPr marL="342900" marR="0">
              <a:lnSpc>
                <a:spcPts val="3170"/>
              </a:lnSpc>
              <a:spcBef>
                <a:spcPts val="573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CBEBEF+å¾®è½¯é�»"/>
                <a:cs typeface="CBEBEF+å¾®è½¯é�»"/>
              </a:rPr>
              <a:t>推出的直播内容，以及</a:t>
            </a:r>
          </a:p>
          <a:p>
            <a:pPr marL="342900" marR="0">
              <a:lnSpc>
                <a:spcPts val="3167"/>
              </a:lnSpc>
              <a:spcBef>
                <a:spcPts val="529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CBEBEF+å¾®è½¯é�»"/>
                <a:cs typeface="CBEBEF+å¾®è½¯é�»"/>
              </a:rPr>
              <a:t>会议内容。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08017" y="348592"/>
            <a:ext cx="4793361" cy="1289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4751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FFFFFF"/>
                </a:solidFill>
                <a:latin typeface="SGDEVK+å¾®è½¯é�»"/>
                <a:cs typeface="SGDEVK+å¾®è½¯é�»"/>
              </a:rPr>
              <a:t>请假审批（</a:t>
            </a:r>
            <a:r>
              <a:rPr sz="3600">
                <a:solidFill>
                  <a:srgbClr val="FFFFFF"/>
                </a:solidFill>
                <a:latin typeface="BMMQRL+å¾®è½¯é�»"/>
                <a:cs typeface="BMMQRL+å¾®è½¯é�»"/>
              </a:rPr>
              <a:t>App</a:t>
            </a:r>
            <a:r>
              <a:rPr sz="3600">
                <a:solidFill>
                  <a:srgbClr val="FFFFFF"/>
                </a:solidFill>
                <a:latin typeface="SGDEVK+å¾®è½¯é�»"/>
                <a:cs typeface="SGDEVK+å¾®è½¯é�»"/>
              </a:rPr>
              <a:t>端）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8634" y="2464250"/>
            <a:ext cx="2898038" cy="3054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SGDEVK+å¾®è½¯é�»"/>
                <a:cs typeface="SGDEVK+å¾®è½¯é�»"/>
              </a:rPr>
              <a:t>通过上述步骤进入</a:t>
            </a:r>
          </a:p>
          <a:p>
            <a:pPr marL="0" marR="0">
              <a:lnSpc>
                <a:spcPts val="3170"/>
              </a:lnSpc>
              <a:spcBef>
                <a:spcPts val="1149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SGDEVK+å¾®è½¯é�»"/>
                <a:cs typeface="SGDEVK+å¾®è½¯é�»"/>
              </a:rPr>
              <a:t>到该页面，点击事</a:t>
            </a:r>
          </a:p>
          <a:p>
            <a:pPr marL="0" marR="0">
              <a:lnSpc>
                <a:spcPts val="3167"/>
              </a:lnSpc>
              <a:spcBef>
                <a:spcPts val="1105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SGDEVK+å¾®è½¯é�»"/>
                <a:cs typeface="SGDEVK+å¾®è½¯é�»"/>
              </a:rPr>
              <a:t>务处理会出现相对</a:t>
            </a:r>
          </a:p>
          <a:p>
            <a:pPr marL="0" marR="0">
              <a:lnSpc>
                <a:spcPts val="3167"/>
              </a:lnSpc>
              <a:spcBef>
                <a:spcPts val="1102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SGDEVK+å¾®è½¯é�»"/>
                <a:cs typeface="SGDEVK+å¾®è½¯é�»"/>
              </a:rPr>
              <a:t>应界面处理学生请</a:t>
            </a:r>
          </a:p>
          <a:p>
            <a:pPr marL="0" marR="0">
              <a:lnSpc>
                <a:spcPts val="3167"/>
              </a:lnSpc>
              <a:spcBef>
                <a:spcPts val="1154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SGDEVK+å¾®è½¯é�»"/>
                <a:cs typeface="SGDEVK+å¾®è½¯é�»"/>
              </a:rPr>
              <a:t>假事宜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7453" y="348592"/>
            <a:ext cx="4768977" cy="1289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4751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FFFFFF"/>
                </a:solidFill>
                <a:latin typeface="PSWCOG+å¾®è½¯é�»"/>
                <a:cs typeface="PSWCOG+å¾®è½¯é�»"/>
              </a:rPr>
              <a:t>见面课签到（</a:t>
            </a:r>
            <a:r>
              <a:rPr sz="3600">
                <a:solidFill>
                  <a:srgbClr val="FFFFFF"/>
                </a:solidFill>
                <a:latin typeface="DMMVDQ+å¾®è½¯é�»"/>
                <a:cs typeface="DMMVDQ+å¾®è½¯é�»"/>
              </a:rPr>
              <a:t>APP</a:t>
            </a:r>
            <a:r>
              <a:rPr sz="3600">
                <a:solidFill>
                  <a:srgbClr val="FFFFFF"/>
                </a:solidFill>
                <a:latin typeface="PSWCOG+å¾®è½¯é�»"/>
                <a:cs typeface="PSWCOG+å¾®è½¯é�»"/>
              </a:rPr>
              <a:t>）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0890" y="1667070"/>
            <a:ext cx="4087367" cy="3221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690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FF"/>
                </a:solidFill>
                <a:latin typeface="PSWCOG+å¾®è½¯é�»"/>
                <a:cs typeface="PSWCOG+å¾®è½¯é�»"/>
              </a:rPr>
              <a:t>进入教师圈</a:t>
            </a:r>
            <a:r>
              <a:rPr sz="2800">
                <a:solidFill>
                  <a:srgbClr val="FFFFFF"/>
                </a:solidFill>
                <a:latin typeface="DMMVDQ+å¾®è½¯é�»"/>
                <a:cs typeface="DMMVDQ+å¾®è½¯é�»"/>
              </a:rPr>
              <a:t>APP</a:t>
            </a:r>
            <a:r>
              <a:rPr sz="2800">
                <a:solidFill>
                  <a:srgbClr val="FFFFFF"/>
                </a:solidFill>
                <a:latin typeface="PSWCOG+å¾®è½¯é�»"/>
                <a:cs typeface="PSWCOG+å¾®è½¯é�»"/>
              </a:rPr>
              <a:t>，通过</a:t>
            </a:r>
          </a:p>
          <a:p>
            <a:pPr marL="0" marR="0">
              <a:lnSpc>
                <a:spcPts val="3693"/>
              </a:lnSpc>
              <a:spcBef>
                <a:spcPts val="674"/>
              </a:spcBef>
              <a:spcAft>
                <a:spcPct val="0"/>
              </a:spcAft>
            </a:pPr>
            <a:r>
              <a:rPr sz="2800">
                <a:solidFill>
                  <a:srgbClr val="FFFFFF"/>
                </a:solidFill>
                <a:latin typeface="PSWCOG+å¾®è½¯é�»"/>
                <a:cs typeface="PSWCOG+å¾®è½¯é�»"/>
              </a:rPr>
              <a:t>点击课程，然后再次点</a:t>
            </a:r>
          </a:p>
          <a:p>
            <a:pPr marL="0" marR="0">
              <a:lnSpc>
                <a:spcPts val="3690"/>
              </a:lnSpc>
              <a:spcBef>
                <a:spcPts val="629"/>
              </a:spcBef>
              <a:spcAft>
                <a:spcPct val="0"/>
              </a:spcAft>
            </a:pPr>
            <a:r>
              <a:rPr sz="2800">
                <a:solidFill>
                  <a:srgbClr val="FFFFFF"/>
                </a:solidFill>
                <a:latin typeface="PSWCOG+å¾®è½¯é�»"/>
                <a:cs typeface="PSWCOG+å¾®è½¯é�»"/>
              </a:rPr>
              <a:t>击相应课程（左图）进</a:t>
            </a:r>
          </a:p>
          <a:p>
            <a:pPr marL="0" marR="0">
              <a:lnSpc>
                <a:spcPts val="3693"/>
              </a:lnSpc>
              <a:spcBef>
                <a:spcPts val="674"/>
              </a:spcBef>
              <a:spcAft>
                <a:spcPct val="0"/>
              </a:spcAft>
            </a:pPr>
            <a:r>
              <a:rPr sz="2800">
                <a:solidFill>
                  <a:srgbClr val="FFFFFF"/>
                </a:solidFill>
                <a:latin typeface="PSWCOG+å¾®è½¯é�»"/>
                <a:cs typeface="PSWCOG+å¾®è½¯é�»"/>
              </a:rPr>
              <a:t>入该页面（右图），点</a:t>
            </a:r>
          </a:p>
          <a:p>
            <a:pPr marL="0" marR="0">
              <a:lnSpc>
                <a:spcPts val="3690"/>
              </a:lnSpc>
              <a:spcBef>
                <a:spcPts val="680"/>
              </a:spcBef>
              <a:spcAft>
                <a:spcPct val="0"/>
              </a:spcAft>
            </a:pPr>
            <a:r>
              <a:rPr sz="2800">
                <a:solidFill>
                  <a:srgbClr val="FFFFFF"/>
                </a:solidFill>
                <a:latin typeface="PSWCOG+å¾®è½¯é�»"/>
                <a:cs typeface="PSWCOG+å¾®è½¯é�»"/>
              </a:rPr>
              <a:t>击见面课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7453" y="348592"/>
            <a:ext cx="4768977" cy="1289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4751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FFFFFF"/>
                </a:solidFill>
                <a:latin typeface="USAAIL+å¾®è½¯é�»"/>
                <a:cs typeface="USAAIL+å¾®è½¯é�»"/>
              </a:rPr>
              <a:t>见面课签到（</a:t>
            </a:r>
            <a:r>
              <a:rPr sz="3600">
                <a:solidFill>
                  <a:srgbClr val="FFFFFF"/>
                </a:solidFill>
                <a:latin typeface="KGCEUF+å¾®è½¯é�»"/>
                <a:cs typeface="KGCEUF+å¾®è½¯é�»"/>
              </a:rPr>
              <a:t>APP</a:t>
            </a:r>
            <a:r>
              <a:rPr sz="3600">
                <a:solidFill>
                  <a:srgbClr val="FFFFFF"/>
                </a:solidFill>
                <a:latin typeface="USAAIL+å¾®è½¯é�»"/>
                <a:cs typeface="USAAIL+å¾®è½¯é�»"/>
              </a:rPr>
              <a:t>）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5904" y="2301182"/>
            <a:ext cx="3302761" cy="371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USAAIL+å¾®è½¯é�»"/>
                <a:cs typeface="USAAIL+å¾®è½¯é�»"/>
              </a:rPr>
              <a:t>通过上页点击见面课</a:t>
            </a:r>
          </a:p>
          <a:p>
            <a:pPr marL="0" marR="0">
              <a:lnSpc>
                <a:spcPts val="3167"/>
              </a:lnSpc>
              <a:spcBef>
                <a:spcPts val="526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USAAIL+å¾®è½¯é�»"/>
                <a:cs typeface="USAAIL+å¾®è½¯é�»"/>
              </a:rPr>
              <a:t>进入见面课页面</a:t>
            </a:r>
            <a:r>
              <a:rPr sz="2400">
                <a:solidFill>
                  <a:srgbClr val="FFFFFF"/>
                </a:solidFill>
                <a:latin typeface="KGCEUF+å¾®è½¯é�»"/>
                <a:cs typeface="KGCEUF+å¾®è½¯é�»"/>
              </a:rPr>
              <a:t>(</a:t>
            </a:r>
            <a:r>
              <a:rPr sz="2400">
                <a:solidFill>
                  <a:srgbClr val="FFFFFF"/>
                </a:solidFill>
                <a:latin typeface="USAAIL+å¾®è½¯é�»"/>
                <a:cs typeface="USAAIL+å¾®è½¯é�»"/>
              </a:rPr>
              <a:t>左</a:t>
            </a:r>
          </a:p>
          <a:p>
            <a:pPr marL="0" marR="0">
              <a:lnSpc>
                <a:spcPts val="3167"/>
              </a:lnSpc>
              <a:spcBef>
                <a:spcPts val="579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USAAIL+å¾®è½¯é�»"/>
                <a:cs typeface="USAAIL+å¾®è½¯é�»"/>
              </a:rPr>
              <a:t>图</a:t>
            </a:r>
            <a:r>
              <a:rPr sz="2400">
                <a:solidFill>
                  <a:srgbClr val="FFFFFF"/>
                </a:solidFill>
                <a:latin typeface="KGCEUF+å¾®è½¯é�»"/>
                <a:cs typeface="KGCEUF+å¾®è½¯é�»"/>
              </a:rPr>
              <a:t>)</a:t>
            </a:r>
            <a:r>
              <a:rPr sz="2400">
                <a:solidFill>
                  <a:srgbClr val="FFFFFF"/>
                </a:solidFill>
                <a:latin typeface="USAAIL+å¾®è½¯é�»"/>
                <a:cs typeface="USAAIL+å¾®è½¯é�»"/>
              </a:rPr>
              <a:t>，点击红色区域后</a:t>
            </a:r>
          </a:p>
          <a:p>
            <a:pPr marL="0" marR="0">
              <a:lnSpc>
                <a:spcPts val="3167"/>
              </a:lnSpc>
              <a:spcBef>
                <a:spcPts val="526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USAAIL+å¾®è½¯é�»"/>
                <a:cs typeface="USAAIL+å¾®è½¯é�»"/>
              </a:rPr>
              <a:t>进入相对应课程，再</a:t>
            </a:r>
          </a:p>
          <a:p>
            <a:pPr marL="0" marR="0">
              <a:lnSpc>
                <a:spcPts val="3170"/>
              </a:lnSpc>
              <a:spcBef>
                <a:spcPts val="523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USAAIL+å¾®è½¯é�»"/>
                <a:cs typeface="USAAIL+å¾®è½¯é�»"/>
              </a:rPr>
              <a:t>点击</a:t>
            </a:r>
            <a:r>
              <a:rPr sz="2400">
                <a:solidFill>
                  <a:srgbClr val="FFFFFF"/>
                </a:solidFill>
                <a:latin typeface="KGCEUF+å¾®è½¯é�»"/>
                <a:cs typeface="KGCEUF+å¾®è½¯é�»"/>
              </a:rPr>
              <a:t>(</a:t>
            </a:r>
            <a:r>
              <a:rPr sz="2400">
                <a:solidFill>
                  <a:srgbClr val="FFFFFF"/>
                </a:solidFill>
                <a:latin typeface="USAAIL+å¾®è½¯é�»"/>
                <a:cs typeface="USAAIL+å¾®è½¯é�»"/>
              </a:rPr>
              <a:t>右图</a:t>
            </a:r>
            <a:r>
              <a:rPr sz="2400">
                <a:solidFill>
                  <a:srgbClr val="FFFFFF"/>
                </a:solidFill>
                <a:latin typeface="KGCEUF+å¾®è½¯é�»"/>
                <a:cs typeface="KGCEUF+å¾®è½¯é�»"/>
              </a:rPr>
              <a:t>)</a:t>
            </a:r>
            <a:r>
              <a:rPr sz="2400">
                <a:solidFill>
                  <a:srgbClr val="FFFFFF"/>
                </a:solidFill>
                <a:latin typeface="USAAIL+å¾®è½¯é�»"/>
                <a:cs typeface="USAAIL+å¾®è½¯é�»"/>
              </a:rPr>
              <a:t>最右侧签</a:t>
            </a:r>
          </a:p>
          <a:p>
            <a:pPr marL="0" marR="0">
              <a:lnSpc>
                <a:spcPts val="3167"/>
              </a:lnSpc>
              <a:spcBef>
                <a:spcPts val="578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USAAIL+å¾®è½¯é�»"/>
                <a:cs typeface="USAAIL+å¾®è½¯é�»"/>
              </a:rPr>
              <a:t>到即可显示二维码界</a:t>
            </a:r>
          </a:p>
          <a:p>
            <a:pPr marL="0" marR="0">
              <a:lnSpc>
                <a:spcPts val="3167"/>
              </a:lnSpc>
              <a:spcBef>
                <a:spcPts val="526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USAAIL+å¾®è½¯é�»"/>
                <a:cs typeface="USAAIL+å¾®è½¯é�»"/>
              </a:rPr>
              <a:t>面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7136" y="2170608"/>
            <a:ext cx="3484519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180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0000"/>
                </a:solidFill>
                <a:latin typeface="BFLGAA+å¾®è½¯é�»"/>
                <a:cs typeface="BFLGAA+å¾®è½¯é�»"/>
              </a:rPr>
              <a:t>有任何疑问可咨询智慧树平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952" y="2527225"/>
            <a:ext cx="21717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BFLGAA+å¾®è½¯é�»"/>
                <a:cs typeface="BFLGAA+å¾®è½¯é�»"/>
              </a:rPr>
              <a:t>台首页在线客服。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7136" y="3240711"/>
            <a:ext cx="3221629" cy="1001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180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0000"/>
                </a:solidFill>
                <a:latin typeface="BFLGAA+å¾®è½¯é�»"/>
                <a:cs typeface="BFLGAA+å¾®è½¯é�»"/>
              </a:rPr>
              <a:t>也可拨打免费客服热线：</a:t>
            </a:r>
          </a:p>
          <a:p>
            <a:pPr marL="286816" marR="0">
              <a:lnSpc>
                <a:spcPts val="2375"/>
              </a:lnSpc>
              <a:spcBef>
                <a:spcPts val="432"/>
              </a:spcBef>
              <a:spcAft>
                <a:spcPct val="0"/>
              </a:spcAft>
            </a:pPr>
            <a:r>
              <a:rPr sz="1800">
                <a:solidFill>
                  <a:srgbClr val="FF0000"/>
                </a:solidFill>
                <a:latin typeface="WLDQPL+å¾®è½¯é�»"/>
                <a:cs typeface="WLDQPL+å¾®è½¯é�»"/>
              </a:rPr>
              <a:t>400-829-3579</a:t>
            </a:r>
            <a:r>
              <a:rPr sz="1800">
                <a:solidFill>
                  <a:srgbClr val="000000"/>
                </a:solidFill>
                <a:latin typeface="BFLGAA+å¾®è½¯é�»"/>
                <a:cs typeface="BFLGAA+å¾®è½¯é�»"/>
              </a:rPr>
              <a:t>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7136" y="4310939"/>
            <a:ext cx="3596627" cy="171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180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0000"/>
                </a:solidFill>
                <a:latin typeface="BFLGAA+å¾®è½¯é�»"/>
                <a:cs typeface="BFLGAA+å¾®è½¯é�»"/>
              </a:rPr>
              <a:t>更多平台使用操作说明请点</a:t>
            </a:r>
          </a:p>
          <a:p>
            <a:pPr marL="286816" marR="0">
              <a:lnSpc>
                <a:spcPts val="2375"/>
              </a:lnSpc>
              <a:spcBef>
                <a:spcPts val="432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BFLGAA+å¾®è½¯é�»"/>
                <a:cs typeface="BFLGAA+å¾®è½¯é�»"/>
              </a:rPr>
              <a:t>击图中红色框所示客户服务</a:t>
            </a:r>
          </a:p>
          <a:p>
            <a:pPr marL="286816" marR="0">
              <a:lnSpc>
                <a:spcPts val="2375"/>
              </a:lnSpc>
              <a:spcBef>
                <a:spcPts val="432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BFLGAA+å¾®è½¯é�»"/>
                <a:cs typeface="BFLGAA+å¾®è½¯é�»"/>
              </a:rPr>
              <a:t>中心。观看学生</a:t>
            </a:r>
            <a:r>
              <a:rPr sz="1800">
                <a:solidFill>
                  <a:srgbClr val="000000"/>
                </a:solidFill>
                <a:latin typeface="WLDQPL+å¾®è½¯é�»"/>
                <a:cs typeface="WLDQPL+å¾®è½¯é�»"/>
              </a:rPr>
              <a:t>/</a:t>
            </a:r>
            <a:r>
              <a:rPr sz="1800">
                <a:solidFill>
                  <a:srgbClr val="000000"/>
                </a:solidFill>
                <a:latin typeface="BFLGAA+å¾®è½¯é�»"/>
                <a:cs typeface="BFLGAA+å¾®è½¯é�»"/>
              </a:rPr>
              <a:t>教师操作说</a:t>
            </a:r>
          </a:p>
          <a:p>
            <a:pPr marL="286816" marR="0">
              <a:lnSpc>
                <a:spcPts val="2378"/>
              </a:lnSpc>
              <a:spcBef>
                <a:spcPts val="428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BFLGAA+å¾®è½¯é�»"/>
                <a:cs typeface="BFLGAA+å¾®è½¯é�»"/>
              </a:rPr>
              <a:t>明。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73675" y="726347"/>
            <a:ext cx="2373164" cy="1432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5277"/>
              </a:lnSpc>
              <a:spcBef>
                <a:spcPct val="0"/>
              </a:spcBef>
              <a:spcAft>
                <a:spcPct val="0"/>
              </a:spcAft>
            </a:pPr>
            <a:r>
              <a:rPr sz="4000" dirty="0">
                <a:solidFill>
                  <a:srgbClr val="FA7695"/>
                </a:solidFill>
                <a:latin typeface="EMCDIN+å¾®è½¯é�»"/>
                <a:cs typeface="EMCDIN+å¾®è½¯é�»"/>
              </a:rPr>
              <a:t>01</a:t>
            </a:r>
            <a:r>
              <a:rPr sz="4000" dirty="0">
                <a:solidFill>
                  <a:srgbClr val="FA7695"/>
                </a:solidFill>
                <a:latin typeface="IVGNUT+å¾®è½¯é�»"/>
                <a:cs typeface="IVGNUT+å¾®è½¯é�»"/>
              </a:rPr>
              <a:t>登录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5860" y="1976696"/>
            <a:ext cx="11147931" cy="435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690"/>
              </a:lnSpc>
              <a:spcBef>
                <a:spcPct val="0"/>
              </a:spcBef>
              <a:spcAft>
                <a:spcPct val="0"/>
              </a:spcAft>
            </a:pPr>
            <a:r>
              <a:rPr sz="28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800" spc="6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IVGNUT+å¾®è½¯é�»"/>
                <a:cs typeface="IVGNUT+å¾®è½¯é�»"/>
              </a:rPr>
              <a:t>教师端账号由智慧树网根据学校提供的选课老师信息配置。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65860" y="3257237"/>
            <a:ext cx="11298301" cy="2282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690"/>
              </a:lnSpc>
              <a:spcBef>
                <a:spcPct val="0"/>
              </a:spcBef>
              <a:spcAft>
                <a:spcPct val="0"/>
              </a:spcAft>
            </a:pPr>
            <a:r>
              <a:rPr sz="28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800" spc="6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IVGNUT+å¾®è½¯é�»"/>
                <a:cs typeface="IVGNUT+å¾®è½¯é�»"/>
              </a:rPr>
              <a:t>账号为</a:t>
            </a:r>
            <a:r>
              <a:rPr sz="2800" b="1" dirty="0">
                <a:solidFill>
                  <a:srgbClr val="FF0000"/>
                </a:solidFill>
                <a:latin typeface="KFNQME+å¾®è½¯é�»,Bold"/>
                <a:cs typeface="KFNQME+å¾®è½¯é�»,Bold"/>
              </a:rPr>
              <a:t>手机号</a:t>
            </a:r>
            <a:r>
              <a:rPr sz="2800" dirty="0">
                <a:solidFill>
                  <a:srgbClr val="000000"/>
                </a:solidFill>
                <a:latin typeface="IVGNUT+å¾®è½¯é�»"/>
                <a:cs typeface="IVGNUT+å¾®è½¯é�»"/>
              </a:rPr>
              <a:t>，初始密码为“</a:t>
            </a:r>
            <a:r>
              <a:rPr sz="2800" b="1" dirty="0">
                <a:solidFill>
                  <a:srgbClr val="FF0000"/>
                </a:solidFill>
                <a:latin typeface="MEPHIM+å¾®è½¯é�»,Bold"/>
                <a:cs typeface="MEPHIM+å¾®è½¯é�»,Bold"/>
              </a:rPr>
              <a:t>123456</a:t>
            </a:r>
            <a:r>
              <a:rPr sz="2800" dirty="0">
                <a:solidFill>
                  <a:srgbClr val="000000"/>
                </a:solidFill>
                <a:latin typeface="IVGNUT+å¾®è½¯é�»"/>
                <a:cs typeface="IVGNUT+å¾®è½¯é�»"/>
              </a:rPr>
              <a:t>”。</a:t>
            </a:r>
            <a:endParaRPr lang="en-US" sz="2800" dirty="0">
              <a:solidFill>
                <a:srgbClr val="000000"/>
              </a:solidFill>
              <a:latin typeface="IVGNUT+å¾®è½¯é�»"/>
              <a:cs typeface="IVGNUT+å¾®è½¯é�»"/>
            </a:endParaRPr>
          </a:p>
          <a:p>
            <a:pPr marL="0" marR="0">
              <a:lnSpc>
                <a:spcPts val="3690"/>
              </a:lnSpc>
              <a:spcBef>
                <a:spcPct val="0"/>
              </a:spcBef>
              <a:spcAft>
                <a:spcPct val="0"/>
              </a:spcAft>
            </a:pPr>
            <a:endParaRPr sz="2800" dirty="0">
              <a:solidFill>
                <a:srgbClr val="000000"/>
              </a:solidFill>
              <a:latin typeface="IVGNUT+å¾®è½¯é�»"/>
              <a:cs typeface="IVGNUT+å¾®è½¯é�»"/>
            </a:endParaRPr>
          </a:p>
          <a:p>
            <a:pPr marL="0" marR="0">
              <a:lnSpc>
                <a:spcPts val="3690"/>
              </a:lnSpc>
              <a:spcBef>
                <a:spcPts val="1349"/>
              </a:spcBef>
              <a:spcAft>
                <a:spcPct val="0"/>
              </a:spcAft>
            </a:pPr>
            <a:r>
              <a:rPr sz="28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800" spc="6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27" dirty="0">
                <a:solidFill>
                  <a:srgbClr val="000000"/>
                </a:solidFill>
                <a:latin typeface="EMCDIN+å¾®è½¯é�»"/>
                <a:cs typeface="EMCDIN+å¾®è½¯é�»"/>
              </a:rPr>
              <a:t>Web</a:t>
            </a:r>
            <a:r>
              <a:rPr sz="2800" dirty="0">
                <a:solidFill>
                  <a:srgbClr val="000000"/>
                </a:solidFill>
                <a:latin typeface="IVGNUT+å¾®è½¯é�»"/>
                <a:cs typeface="IVGNUT+å¾®è½¯é�»"/>
              </a:rPr>
              <a:t>与</a:t>
            </a:r>
            <a:r>
              <a:rPr sz="2800" dirty="0">
                <a:solidFill>
                  <a:srgbClr val="000000"/>
                </a:solidFill>
                <a:latin typeface="EMCDIN+å¾®è½¯é�»"/>
                <a:cs typeface="EMCDIN+å¾®è½¯é�»"/>
              </a:rPr>
              <a:t>App</a:t>
            </a:r>
            <a:r>
              <a:rPr sz="2800" dirty="0">
                <a:solidFill>
                  <a:srgbClr val="000000"/>
                </a:solidFill>
                <a:latin typeface="IVGNUT+å¾®è½¯é�»"/>
                <a:cs typeface="IVGNUT+å¾®è½¯é�»"/>
              </a:rPr>
              <a:t>的教师端账号是共享的，</a:t>
            </a:r>
            <a:r>
              <a:rPr sz="2800" spc="-27" dirty="0">
                <a:solidFill>
                  <a:srgbClr val="000000"/>
                </a:solidFill>
                <a:latin typeface="EMCDIN+å¾®è½¯é�»"/>
                <a:cs typeface="EMCDIN+å¾®è½¯é�»"/>
              </a:rPr>
              <a:t>Web</a:t>
            </a:r>
            <a:r>
              <a:rPr sz="2800" dirty="0">
                <a:solidFill>
                  <a:srgbClr val="000000"/>
                </a:solidFill>
                <a:latin typeface="IVGNUT+å¾®è½¯é�»"/>
                <a:cs typeface="IVGNUT+å¾®è½¯é�»"/>
              </a:rPr>
              <a:t>端的操作可在</a:t>
            </a:r>
            <a:r>
              <a:rPr sz="2800" dirty="0">
                <a:solidFill>
                  <a:srgbClr val="000000"/>
                </a:solidFill>
                <a:latin typeface="EMCDIN+å¾®è½¯é�»"/>
                <a:cs typeface="EMCDIN+å¾®è½¯é�»"/>
              </a:rPr>
              <a:t>App</a:t>
            </a:r>
          </a:p>
          <a:p>
            <a:pPr marL="457200" marR="0">
              <a:lnSpc>
                <a:spcPts val="3690"/>
              </a:lnSpc>
              <a:spcBef>
                <a:spcPts val="1351"/>
              </a:spcBef>
              <a:spcAft>
                <a:spcPct val="0"/>
              </a:spcAft>
            </a:pPr>
            <a:r>
              <a:rPr sz="2800" dirty="0">
                <a:solidFill>
                  <a:srgbClr val="000000"/>
                </a:solidFill>
                <a:latin typeface="IVGNUT+å¾®è½¯é�»"/>
                <a:cs typeface="IVGNUT+å¾®è½¯é�»"/>
              </a:rPr>
              <a:t>上同步体现。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56503" y="310676"/>
            <a:ext cx="2373164" cy="1432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5277"/>
              </a:lnSpc>
              <a:spcBef>
                <a:spcPct val="0"/>
              </a:spcBef>
              <a:spcAft>
                <a:spcPct val="0"/>
              </a:spcAft>
            </a:pPr>
            <a:r>
              <a:rPr sz="4000">
                <a:solidFill>
                  <a:srgbClr val="FA7695"/>
                </a:solidFill>
                <a:latin typeface="AJLWLD+å¾®è½¯é�»"/>
                <a:cs typeface="AJLWLD+å¾®è½¯é�»"/>
              </a:rPr>
              <a:t>01</a:t>
            </a:r>
            <a:r>
              <a:rPr sz="4000">
                <a:solidFill>
                  <a:srgbClr val="FA7695"/>
                </a:solidFill>
                <a:latin typeface="WPEFDA+å¾®è½¯é�»"/>
                <a:cs typeface="WPEFDA+å¾®è½¯é�»"/>
              </a:rPr>
              <a:t>登录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038" y="2242761"/>
            <a:ext cx="3660622" cy="1002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690"/>
              </a:lnSpc>
              <a:spcBef>
                <a:spcPct val="0"/>
              </a:spcBef>
              <a:spcAft>
                <a:spcPct val="0"/>
              </a:spcAft>
            </a:pPr>
            <a:r>
              <a:rPr sz="2800" spc="31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800">
                <a:solidFill>
                  <a:srgbClr val="000000"/>
                </a:solidFill>
                <a:latin typeface="WPEFDA+å¾®è½¯é�»"/>
                <a:cs typeface="WPEFDA+å¾®è½¯é�»"/>
              </a:rPr>
              <a:t>进入智慧树官网：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9525" y="2797497"/>
            <a:ext cx="3903479" cy="1002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690"/>
              </a:lnSpc>
              <a:spcBef>
                <a:spcPct val="0"/>
              </a:spcBef>
              <a:spcAft>
                <a:spcPct val="0"/>
              </a:spcAft>
            </a:pPr>
            <a:r>
              <a:rPr sz="2800" spc="-11">
                <a:solidFill>
                  <a:srgbClr val="000000"/>
                </a:solidFill>
                <a:latin typeface="AJLWLD+å¾®è½¯é�»"/>
                <a:cs typeface="AJLWLD+å¾®è½¯é�»"/>
              </a:rPr>
              <a:t>www.zhihuishu.com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3038" y="3907350"/>
            <a:ext cx="5230166" cy="1002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690"/>
              </a:lnSpc>
              <a:spcBef>
                <a:spcPct val="0"/>
              </a:spcBef>
              <a:spcAft>
                <a:spcPct val="0"/>
              </a:spcAft>
            </a:pPr>
            <a:r>
              <a:rPr sz="2800" spc="31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800">
                <a:solidFill>
                  <a:srgbClr val="000000"/>
                </a:solidFill>
                <a:latin typeface="WPEFDA+å¾®è½¯é�»"/>
                <a:cs typeface="WPEFDA+å¾®è½¯é�»"/>
              </a:rPr>
              <a:t>点击登录，输入账号（</a:t>
            </a:r>
            <a:r>
              <a:rPr sz="2800" b="1">
                <a:solidFill>
                  <a:srgbClr val="FF0000"/>
                </a:solidFill>
                <a:latin typeface="HMFVTI+å¾®è½¯é�»,Bold"/>
                <a:cs typeface="HMFVTI+å¾®è½¯é�»,Bold"/>
              </a:rPr>
              <a:t>手机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79525" y="4461763"/>
            <a:ext cx="5190650" cy="1002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693"/>
              </a:lnSpc>
              <a:spcBef>
                <a:spcPct val="0"/>
              </a:spcBef>
              <a:spcAft>
                <a:spcPct val="0"/>
              </a:spcAft>
            </a:pPr>
            <a:r>
              <a:rPr sz="2800" b="1">
                <a:solidFill>
                  <a:srgbClr val="FF0000"/>
                </a:solidFill>
                <a:latin typeface="HMFVTI+å¾®è½¯é�»,Bold"/>
                <a:cs typeface="HMFVTI+å¾®è½¯é�»,Bold"/>
              </a:rPr>
              <a:t>号</a:t>
            </a:r>
            <a:r>
              <a:rPr sz="2800">
                <a:solidFill>
                  <a:srgbClr val="000000"/>
                </a:solidFill>
                <a:latin typeface="WPEFDA+å¾®è½¯é�»"/>
                <a:cs typeface="WPEFDA+å¾®è½¯é�»"/>
              </a:rPr>
              <a:t>），初始密码（</a:t>
            </a:r>
            <a:r>
              <a:rPr sz="2800" b="1">
                <a:solidFill>
                  <a:srgbClr val="FF0000"/>
                </a:solidFill>
                <a:latin typeface="VHWSPA+å¾®è½¯é�»,Bold"/>
                <a:cs typeface="VHWSPA+å¾®è½¯é�»,Bold"/>
              </a:rPr>
              <a:t>123456</a:t>
            </a:r>
            <a:r>
              <a:rPr sz="2800">
                <a:solidFill>
                  <a:srgbClr val="000000"/>
                </a:solidFill>
                <a:latin typeface="WPEFDA+å¾®è½¯é�»"/>
                <a:cs typeface="WPEFDA+å¾®è½¯é�»"/>
              </a:rPr>
              <a:t>）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73675" y="310676"/>
            <a:ext cx="2373164" cy="1432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5277"/>
              </a:lnSpc>
              <a:spcBef>
                <a:spcPct val="0"/>
              </a:spcBef>
              <a:spcAft>
                <a:spcPct val="0"/>
              </a:spcAft>
            </a:pPr>
            <a:r>
              <a:rPr sz="4000">
                <a:solidFill>
                  <a:srgbClr val="FA7695"/>
                </a:solidFill>
                <a:latin typeface="RSFALV+å¾®è½¯é�»"/>
                <a:cs typeface="RSFALV+å¾®è½¯é�»"/>
              </a:rPr>
              <a:t>01</a:t>
            </a:r>
            <a:r>
              <a:rPr sz="4000">
                <a:solidFill>
                  <a:srgbClr val="FA7695"/>
                </a:solidFill>
                <a:latin typeface="GCKPFQ+å¾®è½¯é�»"/>
                <a:cs typeface="GCKPFQ+å¾®è½¯é�»"/>
              </a:rPr>
              <a:t>登录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68626" y="5559807"/>
            <a:ext cx="8391799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170"/>
              </a:lnSpc>
              <a:spcBef>
                <a:spcPct val="0"/>
              </a:spcBef>
              <a:spcAft>
                <a:spcPct val="0"/>
              </a:spcAft>
            </a:pPr>
            <a:r>
              <a:rPr sz="2400" spc="349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400" dirty="0">
                <a:solidFill>
                  <a:srgbClr val="000000"/>
                </a:solidFill>
                <a:latin typeface="GCKPFQ+å¾®è½¯é�»"/>
                <a:cs typeface="GCKPFQ+å¾®è½¯é�»"/>
              </a:rPr>
              <a:t>进入登录状态后，点击姓名下方的“</a:t>
            </a:r>
            <a:r>
              <a:rPr sz="2400" b="1" dirty="0">
                <a:solidFill>
                  <a:srgbClr val="FF0000"/>
                </a:solidFill>
                <a:latin typeface="GCKPFQ+å¾®è½¯é�»"/>
                <a:cs typeface="GCKPFQ+å¾®è½¯é�»"/>
              </a:rPr>
              <a:t>在线学堂</a:t>
            </a:r>
            <a:r>
              <a:rPr sz="2400" dirty="0">
                <a:solidFill>
                  <a:srgbClr val="000000"/>
                </a:solidFill>
                <a:latin typeface="GCKPFQ+å¾®è½¯é�»"/>
                <a:cs typeface="GCKPFQ+å¾®è½¯é�»"/>
              </a:rPr>
              <a:t>”即可</a:t>
            </a:r>
          </a:p>
          <a:p>
            <a:pPr marL="286511" marR="0">
              <a:lnSpc>
                <a:spcPts val="3167"/>
              </a:lnSpc>
              <a:spcBef>
                <a:spcPts val="528"/>
              </a:spcBef>
              <a:spcAft>
                <a:spcPct val="0"/>
              </a:spcAft>
            </a:pPr>
            <a:r>
              <a:rPr sz="2400" dirty="0">
                <a:solidFill>
                  <a:srgbClr val="000000"/>
                </a:solidFill>
                <a:latin typeface="GCKPFQ+å¾®è½¯é�»"/>
                <a:cs typeface="GCKPFQ+å¾®è½¯é�»"/>
              </a:rPr>
              <a:t>进入教师端界面，</a:t>
            </a:r>
            <a:r>
              <a:rPr sz="2400" b="1" dirty="0">
                <a:solidFill>
                  <a:srgbClr val="FF0000"/>
                </a:solidFill>
                <a:latin typeface="RQVPEJ+å¾®è½¯é�»,Bold"/>
                <a:cs typeface="RQVPEJ+å¾®è½¯é�»,Bold"/>
              </a:rPr>
              <a:t>可以在教师端自由切换为学生端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7752" y="3450404"/>
            <a:ext cx="7727856" cy="1558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690"/>
              </a:lnSpc>
              <a:spcBef>
                <a:spcPct val="0"/>
              </a:spcBef>
              <a:spcAft>
                <a:spcPct val="0"/>
              </a:spcAft>
            </a:pPr>
            <a:r>
              <a:rPr sz="2800" dirty="0" err="1">
                <a:solidFill>
                  <a:srgbClr val="FFFFFF"/>
                </a:solidFill>
                <a:latin typeface="TTNHNC+å¾®è½¯é�»"/>
                <a:cs typeface="TTNHNC+å¾®è½¯é�»"/>
              </a:rPr>
              <a:t>教学研</a:t>
            </a:r>
            <a:r>
              <a:rPr sz="2800" spc="54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 err="1">
                <a:solidFill>
                  <a:srgbClr val="FFFFFF"/>
                </a:solidFill>
                <a:latin typeface="TTNHNC+å¾®è½¯é�»"/>
                <a:cs typeface="TTNHNC+å¾®è½¯é�»"/>
              </a:rPr>
              <a:t>学生导</a:t>
            </a:r>
            <a:r>
              <a:rPr sz="2800" spc="59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 err="1">
                <a:solidFill>
                  <a:srgbClr val="FFFFFF"/>
                </a:solidFill>
                <a:latin typeface="TTNHNC+å¾®è½¯é�»"/>
                <a:cs typeface="TTNHNC+å¾®è½¯é�»"/>
              </a:rPr>
              <a:t>在线学</a:t>
            </a:r>
            <a:r>
              <a:rPr sz="2800" spc="591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 err="1">
                <a:solidFill>
                  <a:srgbClr val="FFFFFF"/>
                </a:solidFill>
                <a:latin typeface="TTNHNC+å¾®è½¯é�»"/>
                <a:cs typeface="TTNHNC+å¾®è½¯é�»"/>
              </a:rPr>
              <a:t>作业查</a:t>
            </a:r>
            <a:endParaRPr sz="2800" dirty="0">
              <a:solidFill>
                <a:srgbClr val="FFFFFF"/>
              </a:solidFill>
              <a:latin typeface="TTNHNC+å¾®è½¯é�»"/>
              <a:cs typeface="TTNHNC+å¾®è½¯é�»"/>
            </a:endParaRPr>
          </a:p>
          <a:p>
            <a:pPr marL="176783" marR="0">
              <a:lnSpc>
                <a:spcPts val="3693"/>
              </a:lnSpc>
              <a:spcBef>
                <a:spcPts val="674"/>
              </a:spcBef>
              <a:spcAft>
                <a:spcPct val="0"/>
              </a:spcAft>
            </a:pPr>
            <a:r>
              <a:rPr sz="2800" dirty="0" err="1">
                <a:solidFill>
                  <a:srgbClr val="FFFFFF"/>
                </a:solidFill>
                <a:latin typeface="TTNHNC+å¾®è½¯é�»"/>
                <a:cs typeface="TTNHNC+å¾®è½¯é�»"/>
              </a:rPr>
              <a:t>讨会</a:t>
            </a:r>
            <a:r>
              <a:rPr sz="2800" spc="82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 err="1">
                <a:solidFill>
                  <a:srgbClr val="FFFFFF"/>
                </a:solidFill>
                <a:latin typeface="TTNHNC+å¾®è½¯é�»"/>
                <a:cs typeface="TTNHNC+å¾®è½¯é�»"/>
              </a:rPr>
              <a:t>学课</a:t>
            </a:r>
            <a:r>
              <a:rPr sz="2800" spc="73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 err="1">
                <a:solidFill>
                  <a:srgbClr val="FFFFFF"/>
                </a:solidFill>
                <a:latin typeface="TTNHNC+å¾®è½¯é�»"/>
                <a:cs typeface="TTNHNC+å¾®è½¯é�»"/>
              </a:rPr>
              <a:t>习管理</a:t>
            </a:r>
            <a:r>
              <a:rPr sz="2800" spc="591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 err="1">
                <a:solidFill>
                  <a:srgbClr val="FFFFFF"/>
                </a:solidFill>
                <a:latin typeface="TTNHNC+å¾®è½¯é�»"/>
                <a:cs typeface="TTNHNC+å¾®è½¯é�»"/>
              </a:rPr>
              <a:t>看批阅</a:t>
            </a:r>
            <a:endParaRPr sz="2800" dirty="0">
              <a:solidFill>
                <a:srgbClr val="FFFFFF"/>
              </a:solidFill>
              <a:latin typeface="TTNHNC+å¾®è½¯é�»"/>
              <a:cs typeface="TTNHNC+å¾®è½¯é�»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68817" y="3450404"/>
            <a:ext cx="1244193" cy="1556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690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FF"/>
                </a:solidFill>
                <a:latin typeface="TTNHNC+å¾®è½¯é�»"/>
                <a:cs typeface="TTNHNC+å¾®è½¯é�»"/>
              </a:rPr>
              <a:t>论坛</a:t>
            </a:r>
          </a:p>
          <a:p>
            <a:pPr marL="0" marR="0">
              <a:lnSpc>
                <a:spcPts val="3693"/>
              </a:lnSpc>
              <a:spcBef>
                <a:spcPts val="674"/>
              </a:spcBef>
              <a:spcAft>
                <a:spcPct val="0"/>
              </a:spcAft>
            </a:pPr>
            <a:r>
              <a:rPr sz="2800">
                <a:solidFill>
                  <a:srgbClr val="FFFFFF"/>
                </a:solidFill>
                <a:latin typeface="TTNHNC+å¾®è½¯é�»"/>
                <a:cs typeface="TTNHNC+å¾®è½¯é�»"/>
              </a:rPr>
              <a:t>管理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15118" y="3450404"/>
            <a:ext cx="1598676" cy="1556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690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FF"/>
                </a:solidFill>
                <a:latin typeface="TTNHNC+å¾®è½¯é�»"/>
                <a:cs typeface="TTNHNC+å¾®è½¯é�»"/>
              </a:rPr>
              <a:t>见面课</a:t>
            </a:r>
          </a:p>
          <a:p>
            <a:pPr marL="176783" marR="0">
              <a:lnSpc>
                <a:spcPts val="3693"/>
              </a:lnSpc>
              <a:spcBef>
                <a:spcPts val="674"/>
              </a:spcBef>
              <a:spcAft>
                <a:spcPct val="0"/>
              </a:spcAft>
            </a:pPr>
            <a:r>
              <a:rPr sz="2800">
                <a:solidFill>
                  <a:srgbClr val="FFFFFF"/>
                </a:solidFill>
                <a:latin typeface="TTNHNC+å¾®è½¯é�»"/>
                <a:cs typeface="TTNHNC+å¾®è½¯é�»"/>
              </a:rPr>
              <a:t>管理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82F48D-231A-4C55-9C8E-DBC0C6C95053}"/>
              </a:ext>
            </a:extLst>
          </p:cNvPr>
          <p:cNvSpPr txBox="1"/>
          <p:nvPr/>
        </p:nvSpPr>
        <p:spPr>
          <a:xfrm>
            <a:off x="3575720" y="260648"/>
            <a:ext cx="5017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平台操作与课程运行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2254379"/>
            <a:ext cx="3958815" cy="3103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648"/>
              </a:lnSpc>
              <a:spcBef>
                <a:spcPct val="0"/>
              </a:spcBef>
              <a:spcAft>
                <a:spcPct val="0"/>
              </a:spcAft>
            </a:pPr>
            <a:r>
              <a:rPr sz="20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000" spc="6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RTEFMQ+å¾®è½¯é�»"/>
                <a:cs typeface="RTEFMQ+å¾®è½¯é�»"/>
              </a:rPr>
              <a:t>老师可通过教师端</a:t>
            </a:r>
            <a:r>
              <a:rPr sz="2000" spc="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RTEFMQ+å¾®è½¯é�»"/>
                <a:cs typeface="RTEFMQ+å¾®è½¯é�»"/>
              </a:rPr>
              <a:t>“</a:t>
            </a:r>
            <a:r>
              <a:rPr sz="2000" b="1" dirty="0">
                <a:solidFill>
                  <a:srgbClr val="FF0000"/>
                </a:solidFill>
                <a:latin typeface="HTPBGK+å¾®è½¯é�»,Bold"/>
                <a:cs typeface="HTPBGK+å¾®è½¯é�»,Bold"/>
              </a:rPr>
              <a:t>学习</a:t>
            </a:r>
          </a:p>
          <a:p>
            <a:pPr marL="342900" marR="0">
              <a:lnSpc>
                <a:spcPts val="2644"/>
              </a:lnSpc>
              <a:spcBef>
                <a:spcPts val="1008"/>
              </a:spcBef>
              <a:spcAft>
                <a:spcPct val="0"/>
              </a:spcAft>
            </a:pPr>
            <a:r>
              <a:rPr sz="2000" b="1" dirty="0">
                <a:solidFill>
                  <a:srgbClr val="FF0000"/>
                </a:solidFill>
                <a:latin typeface="HTPBGK+å¾®è½¯é�»,Bold"/>
                <a:cs typeface="HTPBGK+å¾®è½¯é�»,Bold"/>
              </a:rPr>
              <a:t>进度</a:t>
            </a:r>
            <a:r>
              <a:rPr sz="2000" dirty="0">
                <a:solidFill>
                  <a:srgbClr val="000000"/>
                </a:solidFill>
                <a:latin typeface="RTEFMQ+å¾®è½¯é�»"/>
                <a:cs typeface="RTEFMQ+å¾®è½¯é�»"/>
              </a:rPr>
              <a:t>”栏目对学生的学习行</a:t>
            </a:r>
          </a:p>
          <a:p>
            <a:pPr marL="342900" marR="0">
              <a:lnSpc>
                <a:spcPts val="2644"/>
              </a:lnSpc>
              <a:spcBef>
                <a:spcPts val="955"/>
              </a:spcBef>
              <a:spcAft>
                <a:spcPct val="0"/>
              </a:spcAft>
            </a:pPr>
            <a:r>
              <a:rPr sz="2000" dirty="0">
                <a:solidFill>
                  <a:srgbClr val="000000"/>
                </a:solidFill>
                <a:latin typeface="RTEFMQ+å¾®è½¯é�»"/>
                <a:cs typeface="RTEFMQ+å¾®è½¯é�»"/>
              </a:rPr>
              <a:t>为进行监督管理，对于进度</a:t>
            </a:r>
          </a:p>
          <a:p>
            <a:pPr marL="342900" marR="0">
              <a:lnSpc>
                <a:spcPts val="2648"/>
              </a:lnSpc>
              <a:spcBef>
                <a:spcPts val="951"/>
              </a:spcBef>
              <a:spcAft>
                <a:spcPct val="0"/>
              </a:spcAft>
            </a:pPr>
            <a:r>
              <a:rPr sz="2000" dirty="0">
                <a:solidFill>
                  <a:srgbClr val="000000"/>
                </a:solidFill>
                <a:latin typeface="RTEFMQ+å¾®è½¯é�»"/>
                <a:cs typeface="RTEFMQ+å¾®è½¯é�»"/>
              </a:rPr>
              <a:t>落后的学生可通过该栏目的</a:t>
            </a:r>
          </a:p>
          <a:p>
            <a:pPr marL="342900" marR="0">
              <a:lnSpc>
                <a:spcPts val="2644"/>
              </a:lnSpc>
              <a:spcBef>
                <a:spcPts val="957"/>
              </a:spcBef>
              <a:spcAft>
                <a:spcPct val="0"/>
              </a:spcAft>
            </a:pPr>
            <a:r>
              <a:rPr sz="2000" dirty="0">
                <a:solidFill>
                  <a:srgbClr val="000000"/>
                </a:solidFill>
                <a:latin typeface="RTEFMQ+å¾®è½¯é�»"/>
                <a:cs typeface="RTEFMQ+å¾®è½¯é�»"/>
              </a:rPr>
              <a:t>“</a:t>
            </a:r>
            <a:r>
              <a:rPr sz="2000" b="1" dirty="0">
                <a:solidFill>
                  <a:srgbClr val="FF0000"/>
                </a:solidFill>
                <a:latin typeface="HTPBGK+å¾®è½¯é�»,Bold"/>
                <a:cs typeface="HTPBGK+å¾®è½¯é�»,Bold"/>
              </a:rPr>
              <a:t>督促</a:t>
            </a:r>
            <a:r>
              <a:rPr sz="2000" dirty="0">
                <a:solidFill>
                  <a:srgbClr val="000000"/>
                </a:solidFill>
                <a:latin typeface="RTEFMQ+å¾®è½¯é�»"/>
                <a:cs typeface="RTEFMQ+å¾®è½¯é�»"/>
              </a:rPr>
              <a:t>”</a:t>
            </a:r>
            <a:r>
              <a:rPr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RTEFMQ+å¾®è½¯é�»"/>
                <a:cs typeface="RTEFMQ+å¾®è½¯é�»"/>
              </a:rPr>
              <a:t>按钮发送督促信</a:t>
            </a:r>
          </a:p>
          <a:p>
            <a:pPr marL="342900" marR="0">
              <a:lnSpc>
                <a:spcPts val="2644"/>
              </a:lnSpc>
              <a:spcBef>
                <a:spcPts val="955"/>
              </a:spcBef>
              <a:spcAft>
                <a:spcPct val="0"/>
              </a:spcAft>
            </a:pPr>
            <a:r>
              <a:rPr sz="2000" dirty="0">
                <a:solidFill>
                  <a:srgbClr val="000000"/>
                </a:solidFill>
                <a:latin typeface="RTEFMQ+å¾®è½¯é�»"/>
                <a:cs typeface="RTEFMQ+å¾®è½¯é�»"/>
              </a:rPr>
              <a:t>息，学生会在</a:t>
            </a:r>
            <a:r>
              <a:rPr sz="2000" spc="-10" dirty="0">
                <a:solidFill>
                  <a:srgbClr val="000000"/>
                </a:solidFill>
                <a:latin typeface="PEKHWM+å¾®è½¯é�»"/>
                <a:cs typeface="PEKHWM+å¾®è½¯é�»"/>
              </a:rPr>
              <a:t>Web</a:t>
            </a:r>
            <a:r>
              <a:rPr sz="2000" dirty="0">
                <a:solidFill>
                  <a:srgbClr val="000000"/>
                </a:solidFill>
                <a:latin typeface="RTEFMQ+å¾®è½¯é�»"/>
                <a:cs typeface="RTEFMQ+å¾®è½¯é�»"/>
              </a:rPr>
              <a:t>端、</a:t>
            </a:r>
            <a:r>
              <a:rPr sz="2000" dirty="0">
                <a:solidFill>
                  <a:srgbClr val="000000"/>
                </a:solidFill>
                <a:latin typeface="PEKHWM+å¾®è½¯é�»"/>
                <a:cs typeface="PEKHWM+å¾®è½¯é�»"/>
              </a:rPr>
              <a:t>App</a:t>
            </a:r>
          </a:p>
          <a:p>
            <a:pPr marL="342900" marR="0">
              <a:lnSpc>
                <a:spcPts val="2644"/>
              </a:lnSpc>
              <a:spcBef>
                <a:spcPts val="958"/>
              </a:spcBef>
              <a:spcAft>
                <a:spcPct val="0"/>
              </a:spcAft>
            </a:pPr>
            <a:r>
              <a:rPr sz="2000" dirty="0">
                <a:solidFill>
                  <a:srgbClr val="000000"/>
                </a:solidFill>
                <a:latin typeface="RTEFMQ+å¾®è½¯é�»"/>
                <a:cs typeface="RTEFMQ+å¾®è½¯é�»"/>
              </a:rPr>
              <a:t>端收到相应学习督促通知。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8061" y="1684471"/>
            <a:ext cx="3614941" cy="1631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644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000" spc="6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0000"/>
                </a:solidFill>
                <a:latin typeface="FTDGNR+å¾®è½¯é�»"/>
                <a:cs typeface="FTDGNR+å¾®è½¯é�»"/>
              </a:rPr>
              <a:t>通过“</a:t>
            </a:r>
            <a:r>
              <a:rPr sz="2000" b="1">
                <a:solidFill>
                  <a:srgbClr val="FF0000"/>
                </a:solidFill>
                <a:latin typeface="PWKTVN+å¾®è½¯é�»,Bold"/>
                <a:cs typeface="PWKTVN+å¾®è½¯é�»,Bold"/>
              </a:rPr>
              <a:t>作业考试</a:t>
            </a:r>
            <a:r>
              <a:rPr sz="2000">
                <a:solidFill>
                  <a:srgbClr val="000000"/>
                </a:solidFill>
                <a:latin typeface="FTDGNR+å¾®è½¯é�»"/>
                <a:cs typeface="FTDGNR+å¾®è½¯é�»"/>
              </a:rPr>
              <a:t>”栏目可</a:t>
            </a:r>
          </a:p>
          <a:p>
            <a:pPr marL="342900" marR="0">
              <a:lnSpc>
                <a:spcPts val="2644"/>
              </a:lnSpc>
              <a:spcBef>
                <a:spcPts val="957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FTDGNR+å¾®è½¯é�»"/>
                <a:cs typeface="FTDGNR+å¾®è½¯é�»"/>
              </a:rPr>
              <a:t>查看本课程所有章节测试</a:t>
            </a:r>
          </a:p>
          <a:p>
            <a:pPr marL="342900" marR="0">
              <a:lnSpc>
                <a:spcPts val="2644"/>
              </a:lnSpc>
              <a:spcBef>
                <a:spcPts val="955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FTDGNR+å¾®è½¯é�»"/>
                <a:cs typeface="FTDGNR+å¾®è½¯é�»"/>
              </a:rPr>
              <a:t>的完成情况。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8061" y="3513906"/>
            <a:ext cx="3613890" cy="1631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644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000" spc="6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0000"/>
                </a:solidFill>
                <a:latin typeface="FTDGNR+å¾®è½¯é�»"/>
                <a:cs typeface="FTDGNR+å¾®è½¯é�»"/>
              </a:rPr>
              <a:t>如设置有主观题的课程可</a:t>
            </a:r>
          </a:p>
          <a:p>
            <a:pPr marL="342900" marR="0">
              <a:lnSpc>
                <a:spcPts val="2644"/>
              </a:lnSpc>
              <a:spcBef>
                <a:spcPts val="955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FTDGNR+å¾®è½¯é�»"/>
                <a:cs typeface="FTDGNR+å¾®è½¯é�»"/>
              </a:rPr>
              <a:t>通过“</a:t>
            </a:r>
            <a:r>
              <a:rPr sz="2000" b="1">
                <a:solidFill>
                  <a:srgbClr val="FF0000"/>
                </a:solidFill>
                <a:latin typeface="PWKTVN+å¾®è½¯é�»,Bold"/>
                <a:cs typeface="PWKTVN+å¾®è½¯é�»,Bold"/>
              </a:rPr>
              <a:t>批阅</a:t>
            </a:r>
            <a:r>
              <a:rPr sz="2000">
                <a:solidFill>
                  <a:srgbClr val="000000"/>
                </a:solidFill>
                <a:latin typeface="FTDGNR+å¾®è½¯é�»"/>
                <a:cs typeface="FTDGNR+å¾®è½¯é�»"/>
              </a:rPr>
              <a:t>”按钮进行在</a:t>
            </a:r>
          </a:p>
          <a:p>
            <a:pPr marL="342900" marR="0">
              <a:lnSpc>
                <a:spcPts val="2648"/>
              </a:lnSpc>
              <a:spcBef>
                <a:spcPts val="951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FTDGNR+å¾®è½¯é�»"/>
                <a:cs typeface="FTDGNR+å¾®è½¯é�»"/>
              </a:rPr>
              <a:t>线批阅。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8061" y="5342985"/>
            <a:ext cx="3614182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644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000" spc="6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0000"/>
                </a:solidFill>
                <a:latin typeface="FTDGNR+å¾®è½¯é�»"/>
                <a:cs typeface="FTDGNR+å¾®è½¯é�»"/>
              </a:rPr>
              <a:t>点击“</a:t>
            </a:r>
            <a:r>
              <a:rPr sz="2000" b="1">
                <a:solidFill>
                  <a:srgbClr val="FF0000"/>
                </a:solidFill>
                <a:latin typeface="PWKTVN+å¾®è½¯é�»,Bold"/>
                <a:cs typeface="PWKTVN+å¾®è½¯é�»,Bold"/>
              </a:rPr>
              <a:t>试卷详情</a:t>
            </a:r>
            <a:r>
              <a:rPr sz="2000">
                <a:solidFill>
                  <a:srgbClr val="000000"/>
                </a:solidFill>
                <a:latin typeface="FTDGNR+å¾®è½¯é�»"/>
                <a:cs typeface="FTDGNR+å¾®è½¯é�»"/>
              </a:rPr>
              <a:t>”即可观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0961" y="5800490"/>
            <a:ext cx="3219526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644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FTDGNR+å¾®è½¯é�»"/>
                <a:cs typeface="FTDGNR+å¾®è½¯é�»"/>
              </a:rPr>
              <a:t>看本章节测试具体题目。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8061" y="1797501"/>
            <a:ext cx="3321498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644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000" spc="6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0000"/>
                </a:solidFill>
                <a:latin typeface="QRSBWP+å¾®è½¯é�»"/>
                <a:cs typeface="QRSBWP+å¾®è½¯é�»"/>
              </a:rPr>
              <a:t>可通过“</a:t>
            </a:r>
            <a:r>
              <a:rPr sz="2000" b="1">
                <a:solidFill>
                  <a:srgbClr val="FF0000"/>
                </a:solidFill>
                <a:latin typeface="KVJSJQ+å¾®è½¯é�»,Bold"/>
                <a:cs typeface="KVJSJQ+å¾®è½¯é�»,Bold"/>
              </a:rPr>
              <a:t>课程论坛</a:t>
            </a:r>
            <a:r>
              <a:rPr sz="2000">
                <a:solidFill>
                  <a:srgbClr val="000000"/>
                </a:solidFill>
                <a:latin typeface="QRSBWP+å¾®è½¯é�»"/>
                <a:cs typeface="QRSBWP+å¾®è½¯é�»"/>
              </a:rPr>
              <a:t>”栏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0961" y="2254379"/>
            <a:ext cx="2419502" cy="717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648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QRSBWP+å¾®è½¯é�»"/>
                <a:cs typeface="QRSBWP+å¾®è½¯é�»"/>
              </a:rPr>
              <a:t>目参与论坛互动。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8061" y="3169482"/>
            <a:ext cx="3608924" cy="3003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644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000" spc="6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0000"/>
                </a:solidFill>
                <a:latin typeface="QRSBWP+å¾®è½¯é�»"/>
                <a:cs typeface="QRSBWP+å¾®è½¯é�»"/>
              </a:rPr>
              <a:t>点击右上角“</a:t>
            </a:r>
            <a:r>
              <a:rPr sz="2000" b="1">
                <a:solidFill>
                  <a:srgbClr val="FF0000"/>
                </a:solidFill>
                <a:latin typeface="KVJSJQ+å¾®è½¯é�»,Bold"/>
                <a:cs typeface="KVJSJQ+å¾®è½¯é�»,Bold"/>
              </a:rPr>
              <a:t>我的班级</a:t>
            </a:r>
            <a:r>
              <a:rPr sz="2000">
                <a:solidFill>
                  <a:srgbClr val="000000"/>
                </a:solidFill>
                <a:latin typeface="QRSBWP+å¾®è½¯é�»"/>
                <a:cs typeface="QRSBWP+å¾®è½¯é�»"/>
              </a:rPr>
              <a:t>”</a:t>
            </a:r>
          </a:p>
          <a:p>
            <a:pPr marL="342900" marR="0">
              <a:lnSpc>
                <a:spcPts val="2648"/>
              </a:lnSpc>
              <a:spcBef>
                <a:spcPts val="951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QRSBWP+å¾®è½¯é�»"/>
                <a:cs typeface="QRSBWP+å¾®è½¯é�»"/>
              </a:rPr>
              <a:t>即可进入本班级所讨论</a:t>
            </a:r>
          </a:p>
          <a:p>
            <a:pPr marL="342900" marR="0">
              <a:lnSpc>
                <a:spcPts val="2644"/>
              </a:lnSpc>
              <a:spcBef>
                <a:spcPts val="957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QRSBWP+å¾®è½¯é�»"/>
                <a:cs typeface="QRSBWP+å¾®è½¯é�»"/>
              </a:rPr>
              <a:t>的论题。老师可在这里</a:t>
            </a:r>
          </a:p>
          <a:p>
            <a:pPr marL="342900" marR="0">
              <a:lnSpc>
                <a:spcPts val="2644"/>
              </a:lnSpc>
              <a:spcBef>
                <a:spcPts val="955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QRSBWP+å¾®è½¯é�»"/>
                <a:cs typeface="QRSBWP+å¾®è½¯é�»"/>
              </a:rPr>
              <a:t>与本班的同学进行互动</a:t>
            </a:r>
          </a:p>
          <a:p>
            <a:pPr marL="342900" marR="0">
              <a:lnSpc>
                <a:spcPts val="2644"/>
              </a:lnSpc>
              <a:spcBef>
                <a:spcPts val="958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QRSBWP+å¾®è½¯é�»"/>
                <a:cs typeface="QRSBWP+å¾®è½¯é�»"/>
              </a:rPr>
              <a:t>交流，发表论题，让同</a:t>
            </a:r>
          </a:p>
          <a:p>
            <a:pPr marL="342900" marR="0">
              <a:lnSpc>
                <a:spcPts val="2644"/>
              </a:lnSpc>
              <a:spcBef>
                <a:spcPts val="954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QRSBWP+å¾®è½¯é�»"/>
                <a:cs typeface="QRSBWP+å¾®è½¯é�»"/>
              </a:rPr>
              <a:t>学们参与讨论。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10.26"/>
  <p:tag name="AS_TITLE" val="Aspose.Slides for .NET 2.0"/>
  <p:tag name="AS_VERSION" val="16.10.0.0"/>
</p:tagLst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453</Words>
  <Application>Microsoft Office PowerPoint</Application>
  <PresentationFormat>宽屏</PresentationFormat>
  <Paragraphs>148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69</vt:i4>
      </vt:variant>
      <vt:variant>
        <vt:lpstr>主题</vt:lpstr>
      </vt:variant>
      <vt:variant>
        <vt:i4>26</vt:i4>
      </vt:variant>
      <vt:variant>
        <vt:lpstr>幻灯片标题</vt:lpstr>
      </vt:variant>
      <vt:variant>
        <vt:i4>26</vt:i4>
      </vt:variant>
    </vt:vector>
  </HeadingPairs>
  <TitlesOfParts>
    <vt:vector size="121" baseType="lpstr">
      <vt:lpstr>AJLWLD+å¾®è½¯é�»</vt:lpstr>
      <vt:lpstr>BFLGAA+å¾®è½¯é�»</vt:lpstr>
      <vt:lpstr>BMMQRL+å¾®è½¯é�»</vt:lpstr>
      <vt:lpstr>CBEBEF+å¾®è½¯é�»</vt:lpstr>
      <vt:lpstr>CLVSKW+å¾®è½¯é�»,Bold</vt:lpstr>
      <vt:lpstr>CUWHUT+å¾®è½¯é�»</vt:lpstr>
      <vt:lpstr>DFQLOW+å¾®è½¯é�»</vt:lpstr>
      <vt:lpstr>DMMVDQ+å¾®è½¯é�»</vt:lpstr>
      <vt:lpstr>EBDAVH+å¾®è½¯é�»</vt:lpstr>
      <vt:lpstr>EMCDIN+å¾®è½¯é�»</vt:lpstr>
      <vt:lpstr>FDGJTM+å¾®è½¯é�»</vt:lpstr>
      <vt:lpstr>FLFNWU+å¾®è½¯é�»,Bold</vt:lpstr>
      <vt:lpstr>FTDGNR+å¾®è½¯é�»</vt:lpstr>
      <vt:lpstr>GCKPFQ+å¾®è½¯é�»</vt:lpstr>
      <vt:lpstr>GGLFLE+å¾®è½¯é�»</vt:lpstr>
      <vt:lpstr>HMFVTI+å¾®è½¯é�»,Bold</vt:lpstr>
      <vt:lpstr>HTPBGK+å¾®è½¯é�»,Bold</vt:lpstr>
      <vt:lpstr>IGFLWH+å¾®è½¯é�»</vt:lpstr>
      <vt:lpstr>IKBVRI+å¾®è½¯é�»</vt:lpstr>
      <vt:lpstr>IVGNUT+å¾®è½¯é�»</vt:lpstr>
      <vt:lpstr>IWAMUC+å¾®è½¯é�»,Bold</vt:lpstr>
      <vt:lpstr>JGVKQF+å¾®è½¯é�»,Bold</vt:lpstr>
      <vt:lpstr>JOSAJQ+å¾®è½¯é�»</vt:lpstr>
      <vt:lpstr>KDSDVG+å¾®è½¯é�»,Bold</vt:lpstr>
      <vt:lpstr>KFCBHF+å¾®è½¯é�»</vt:lpstr>
      <vt:lpstr>KFNQME+å¾®è½¯é�»,Bold</vt:lpstr>
      <vt:lpstr>KGCEUF+å¾®è½¯é�»</vt:lpstr>
      <vt:lpstr>KJSRDQ+å¾®è½¯é�»</vt:lpstr>
      <vt:lpstr>KVJSJQ+å¾®è½¯é�»,Bold</vt:lpstr>
      <vt:lpstr>LMBVCG+Agency FB</vt:lpstr>
      <vt:lpstr>MAFIBA+å¾®è½¯é�»</vt:lpstr>
      <vt:lpstr>MCLGTG+å¾®è½¯é�»</vt:lpstr>
      <vt:lpstr>MEPHIM+å¾®è½¯é�»,Bold</vt:lpstr>
      <vt:lpstr>MVBFCG+å¾®è½¯é�»,Bold</vt:lpstr>
      <vt:lpstr>NOBPST+å¾®è½¯é�»,Bold</vt:lpstr>
      <vt:lpstr>NPWOHT+å¾®è½¯é�»</vt:lpstr>
      <vt:lpstr>PEKHWM+å¾®è½¯é�»</vt:lpstr>
      <vt:lpstr>PIEFHC+å¾®è½¯é�»</vt:lpstr>
      <vt:lpstr>PLFPAK+å¾®è½¯é�»,Bold</vt:lpstr>
      <vt:lpstr>PSWCOG+å¾®è½¯é�»</vt:lpstr>
      <vt:lpstr>PWKTVN+å¾®è½¯é�»,Bold</vt:lpstr>
      <vt:lpstr>QRSBWP+å¾®è½¯é�»</vt:lpstr>
      <vt:lpstr>RBNROH+å¾®è½¯é�»</vt:lpstr>
      <vt:lpstr>RGOCWA+å¾®è½¯é�»,Bold</vt:lpstr>
      <vt:lpstr>RQVPEJ+å¾®è½¯é�»,Bold</vt:lpstr>
      <vt:lpstr>RSFALV+å¾®è½¯é�»</vt:lpstr>
      <vt:lpstr>RTEFMQ+å¾®è½¯é�»</vt:lpstr>
      <vt:lpstr>SGDEVK+å¾®è½¯é�»</vt:lpstr>
      <vt:lpstr>SGNNER+å¾®è½¯é�»,Bold</vt:lpstr>
      <vt:lpstr>SHQGDL+å¾®è½¯é�»</vt:lpstr>
      <vt:lpstr>SICOWH+å¾®è½¯é�»</vt:lpstr>
      <vt:lpstr>SOGBOB+å¾®è½¯é�»</vt:lpstr>
      <vt:lpstr>SQBQVH+å¾®è½¯é�»</vt:lpstr>
      <vt:lpstr>TCJDOD+å¾®è½¯é�»</vt:lpstr>
      <vt:lpstr>TFFBHP+å¾®è½¯é�»,Bold</vt:lpstr>
      <vt:lpstr>TIOCNL+å¾®è½¯é�»</vt:lpstr>
      <vt:lpstr>TLAPJB+å¾®è½¯é�»</vt:lpstr>
      <vt:lpstr>TTNHNC+å¾®è½¯é�»</vt:lpstr>
      <vt:lpstr>USAAIL+å¾®è½¯é�»</vt:lpstr>
      <vt:lpstr>VHWSPA+å¾®è½¯é�»,Bold</vt:lpstr>
      <vt:lpstr>VNKOLE+å¾®è½¯é�»,Bold</vt:lpstr>
      <vt:lpstr>WESFNN+å¾®è½¯é�»</vt:lpstr>
      <vt:lpstr>WLDQPL+å¾®è½¯é�»</vt:lpstr>
      <vt:lpstr>WPEFDA+å¾®è½¯é�»</vt:lpstr>
      <vt:lpstr>微软雅黑</vt:lpstr>
      <vt:lpstr>Arial</vt:lpstr>
      <vt:lpstr>Calibri</vt:lpstr>
      <vt:lpstr>Times New Roman</vt:lpstr>
      <vt:lpstr>Wingdings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卫玉</cp:lastModifiedBy>
  <cp:revision>18</cp:revision>
  <cp:lastPrinted>2018-09-04T17:15:58Z</cp:lastPrinted>
  <dcterms:created xsi:type="dcterms:W3CDTF">2018-09-04T09:15:58Z</dcterms:created>
  <dcterms:modified xsi:type="dcterms:W3CDTF">2020-02-22T00:46:17Z</dcterms:modified>
</cp:coreProperties>
</file>