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22" r:id="rId5"/>
    <p:sldMasterId id="2147483734" r:id="rId6"/>
    <p:sldMasterId id="2147483735" r:id="rId7"/>
    <p:sldMasterId id="2147483747" r:id="rId8"/>
    <p:sldMasterId id="2147483763" r:id="rId9"/>
    <p:sldMasterId id="2147483775" r:id="rId10"/>
  </p:sldMasterIdLst>
  <p:notesMasterIdLst>
    <p:notesMasterId r:id="rId23"/>
  </p:notesMasterIdLst>
  <p:sldIdLst>
    <p:sldId id="1317" r:id="rId11"/>
    <p:sldId id="454" r:id="rId12"/>
    <p:sldId id="1325" r:id="rId13"/>
    <p:sldId id="1326" r:id="rId14"/>
    <p:sldId id="273" r:id="rId15"/>
    <p:sldId id="490" r:id="rId16"/>
    <p:sldId id="483" r:id="rId17"/>
    <p:sldId id="484" r:id="rId18"/>
    <p:sldId id="485" r:id="rId19"/>
    <p:sldId id="486" r:id="rId20"/>
    <p:sldId id="487" r:id="rId21"/>
    <p:sldId id="488" r:id="rId22"/>
  </p:sldIdLst>
  <p:sldSz cx="12187238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6">
          <p15:clr>
            <a:srgbClr val="A4A3A4"/>
          </p15:clr>
        </p15:guide>
        <p15:guide id="2" pos="37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子琦" initials="胡子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EA4029"/>
    <a:srgbClr val="FE0000"/>
    <a:srgbClr val="FF891C"/>
    <a:srgbClr val="000000"/>
    <a:srgbClr val="D6343F"/>
    <a:srgbClr val="2E75B6"/>
    <a:srgbClr val="ED7D31"/>
    <a:srgbClr val="4F81BD"/>
    <a:srgbClr val="077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8" autoAdjust="0"/>
    <p:restoredTop sz="86353" autoAdjust="0"/>
  </p:normalViewPr>
  <p:slideViewPr>
    <p:cSldViewPr>
      <p:cViewPr varScale="1">
        <p:scale>
          <a:sx n="62" d="100"/>
          <a:sy n="62" d="100"/>
        </p:scale>
        <p:origin x="132" y="44"/>
      </p:cViewPr>
      <p:guideLst>
        <p:guide orient="horz" pos="1906"/>
        <p:guide pos="3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4775AE-B519-4811-A0D7-965770514359}" type="datetimeFigureOut">
              <a:rPr lang="zh-CN" altLang="en-US"/>
              <a:t>2020-2-22</a:t>
            </a:fld>
            <a:endParaRPr lang="en-US"/>
          </a:p>
        </p:txBody>
      </p:sp>
      <p:sp>
        <p:nvSpPr>
          <p:cNvPr id="1249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6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946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7E88DE1-3425-4D29-9AB3-F99F740A852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443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5BB6E-C017-4F33-A026-147B56E3B93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apidbbs.cn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apidbbs.cn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9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rapidbbs.cn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11.jpe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21B2604D-974B-40DC-B18B-F11A3E902552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16878D37-CAC5-4521-A8D4-41736B2A7D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E3D8F699-7268-4D15-B3A0-7E893CE9FE28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1B8F7D81-F49C-4400-96F8-E4B5106ADB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7B8C2B56-2F0B-4A09-900D-E198FF9E7168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80675B8-116E-4744-919F-522CF22959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FE7E52DD-C4F2-4425-AE42-753923A05448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88AA2E7F-4806-4D7C-934C-10B1BE4E80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9EA63999-8412-473C-8E83-7D6841191796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A2EE8BA2-EB19-4CB5-9C6B-BCD4ADBF4D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1177" y="312642"/>
            <a:ext cx="773033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6071" y="513679"/>
            <a:ext cx="1363620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58815" y="3499756"/>
            <a:ext cx="4181014" cy="4030117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147" y="1535222"/>
            <a:ext cx="2165380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1205" y="392104"/>
            <a:ext cx="1571588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032" y="681857"/>
            <a:ext cx="1041610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37" y="0"/>
            <a:ext cx="12423532" cy="6855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800"/>
            <a:ext cx="11147561" cy="9506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90"/>
              </a:spcAft>
              <a:buNone/>
              <a:defRPr sz="3905" spc="-99" baseline="0">
                <a:latin typeface="Segoe UI Light" panose="020B0502040204020203" pitchFamily="34" charset="0"/>
              </a:defRPr>
            </a:lvl1pPr>
            <a:lvl2pPr marL="0" indent="0">
              <a:spcBef>
                <a:spcPts val="0"/>
              </a:spcBef>
              <a:spcAft>
                <a:spcPts val="395"/>
              </a:spcAft>
              <a:buNone/>
              <a:defRPr sz="1955" spc="-51" baseline="0"/>
            </a:lvl2pPr>
            <a:lvl3pPr marL="0" indent="0">
              <a:spcBef>
                <a:spcPts val="0"/>
              </a:spcBef>
              <a:spcAft>
                <a:spcPts val="395"/>
              </a:spcAft>
              <a:buNone/>
              <a:defRPr sz="1955"/>
            </a:lvl3pPr>
            <a:lvl4pPr marL="0" indent="0">
              <a:spcBef>
                <a:spcPts val="0"/>
              </a:spcBef>
              <a:spcAft>
                <a:spcPts val="395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95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929"/>
            <a:ext cx="11147561" cy="200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46" y="1447929"/>
            <a:ext cx="11147561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" y="6238979"/>
            <a:ext cx="12187239" cy="619125"/>
          </a:xfrm>
          <a:solidFill>
            <a:srgbClr val="FFFF99"/>
          </a:solidFill>
        </p:spPr>
        <p:txBody>
          <a:bodyPr wrap="square" lIns="114936" tIns="57467" rIns="114936" bIns="57467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87238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62088" y="474236"/>
            <a:ext cx="1774816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5" name="矩形 4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>
            <a:fillRect/>
          </a:stretch>
        </p:blipFill>
        <p:spPr>
          <a:xfrm>
            <a:off x="0" y="-7783"/>
            <a:ext cx="12216796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1495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35" y="2084172"/>
            <a:ext cx="5899157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578" y="2084171"/>
            <a:ext cx="5900714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35" y="4146242"/>
            <a:ext cx="5899157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2" name="矩形 11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998" y="3877271"/>
            <a:ext cx="627096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8" y="2075840"/>
            <a:ext cx="8064608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7" name="矩形 6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134" y="2084172"/>
            <a:ext cx="8064672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7" y="2084187"/>
            <a:ext cx="8064609" cy="1793090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96" y="3878574"/>
            <a:ext cx="8064610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0" name="矩形 9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35" y="3877277"/>
            <a:ext cx="8064661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5" name="矩形 4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/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1178349"/>
            <a:ext cx="9856821" cy="899665"/>
          </a:xfrm>
        </p:spPr>
        <p:txBody>
          <a:bodyPr/>
          <a:lstStyle>
            <a:lvl1pPr marL="228600" indent="-228600">
              <a:defRPr sz="5880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5025984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2084173"/>
            <a:ext cx="9856821" cy="899665"/>
          </a:xfrm>
        </p:spPr>
        <p:txBody>
          <a:bodyPr/>
          <a:lstStyle>
            <a:lvl1pPr marL="276860" indent="-276860" defTabSz="0">
              <a:tabLst>
                <a:tab pos="276860" algn="l"/>
              </a:tabLst>
              <a:defRPr sz="5880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4773813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6913" y="2383023"/>
            <a:ext cx="11648971" cy="914360"/>
          </a:xfrm>
        </p:spPr>
        <p:txBody>
          <a:bodyPr/>
          <a:lstStyle>
            <a:lvl1pPr marL="0" indent="0">
              <a:buNone/>
              <a:defRPr sz="529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155" indent="0">
              <a:buNone/>
              <a:defRPr/>
            </a:lvl3pPr>
            <a:lvl4pPr marL="448310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>
            <a:hlinkClick r:id="rId5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>
            <a:fillRect/>
          </a:stretch>
        </p:blipFill>
        <p:spPr>
          <a:xfrm>
            <a:off x="6144598" y="-7783"/>
            <a:ext cx="6072198" cy="6873565"/>
          </a:xfrm>
          <a:prstGeom prst="rect">
            <a:avLst/>
          </a:prstGeom>
        </p:spPr>
      </p:pic>
      <p:sp>
        <p:nvSpPr>
          <p:cNvPr id="11" name="矩形 10">
            <a:hlinkClick r:id="rId6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>
            <a:fillRect/>
          </a:stretch>
        </p:blipFill>
        <p:spPr>
          <a:xfrm>
            <a:off x="6168291" y="1"/>
            <a:ext cx="6048505" cy="6857999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87238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4" tIns="45704" rIns="45704" bIns="45704" numCol="1" spcCol="0" rtlCol="0" fromWordArt="0" anchor="ctr" anchorCtr="0" forceAA="0" compatLnSpc="1">
            <a:noAutofit/>
          </a:bodyPr>
          <a:lstStyle/>
          <a:p>
            <a:pPr algn="ctr" defTabSz="913765" eaLnBrk="1" hangingPunct="1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134" y="1192415"/>
            <a:ext cx="11648970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27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1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299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87239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z="3625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6FBB25E-DD08-4963-BDBD-451BAB0A3C50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A6675B9E-4AEB-404C-A333-F5976D87D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B0A7827E-9C97-43BC-B959-D5757FA55FFB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7E4011D-863A-4C50-887E-C927AA378D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525" y="1709739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D30B991B-A6F5-4587-B941-8306E7D8EB76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94C8AA30-8EA9-42A9-AFAE-E19FF04B7C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5C11D292-67CB-4C4E-93F0-C04FF153FDBB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52D2CBA1-2F21-4601-BC00-D8C5C92681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3125" y="-531440"/>
            <a:ext cx="13393488" cy="11266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69" y="0"/>
            <a:ext cx="121550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1729BA1D-222D-4C1F-AD59-EF0812EED43F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4EB5EA8-6ADD-4552-9C83-A2D0D40F29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hyperlink" Target="http://www.rapidbbs.cn/" TargetMode="Externa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20" y="1447929"/>
            <a:ext cx="1114756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transition>
    <p:fade/>
  </p:transition>
  <p:hf sldNum="0" hdr="0" dt="0"/>
  <p:txStyles>
    <p:titleStyle>
      <a:lvl1pPr algn="l" defTabSz="897255" rtl="0" eaLnBrk="1" latinLnBrk="0" hangingPunct="1">
        <a:lnSpc>
          <a:spcPct val="90000"/>
        </a:lnSpc>
        <a:spcBef>
          <a:spcPct val="0"/>
        </a:spcBef>
        <a:buNone/>
        <a:defRPr lang="en-US" sz="5470" b="0" kern="1200" cap="none" spc="-99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anose="020B0502040204020203" pitchFamily="34" charset="0"/>
          <a:ea typeface="+mn-ea"/>
          <a:cs typeface="Arial" panose="020B0604020202020204" pitchFamily="34" charset="0"/>
        </a:defRPr>
      </a:lvl1pPr>
    </p:titleStyle>
    <p:bodyStyle>
      <a:lvl1pPr marL="339725" indent="-33972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312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619125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618490" algn="l"/>
        </a:tabLst>
        <a:defRPr sz="273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897890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234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456055" indent="-21971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897255" algn="l"/>
        </a:tabLst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682115" indent="-22606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46888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1782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36677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81571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1pPr>
      <a:lvl2pPr marL="44894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2pPr>
      <a:lvl3pPr marL="89789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3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4pPr>
      <a:lvl5pPr marL="179578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6pPr>
      <a:lvl7pPr marL="269367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7pPr>
      <a:lvl8pPr marL="314261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8pPr>
      <a:lvl9pPr marL="35909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9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40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</p:sldLayoutIdLst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7873" y="365126"/>
            <a:ext cx="1051149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7873" y="1825625"/>
            <a:ext cx="1051149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87E7F18-F0D7-46E5-A944-5AFFBA42D3B1}" type="datetimeFigureOut">
              <a:rPr lang="zh-CN" altLang="en-US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E0344393-11B0-4778-B1CE-CD86EB0DDD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02DB-C9EE-41E1-B565-9A30DBDE8093}" type="datetimeFigureOut">
              <a:rPr lang="zh-CN" altLang="en-US" smtClean="0"/>
              <a:t>2020-2-22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4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20.png"/><Relationship Id="rId4" Type="http://schemas.openxmlformats.org/officeDocument/2006/relationships/hyperlink" Target="http://www.chaoxing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9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9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9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7"/>
            <a:ext cx="12187238" cy="6825186"/>
          </a:xfrm>
          <a:prstGeom prst="rect">
            <a:avLst/>
          </a:prstGeom>
        </p:spPr>
      </p:pic>
      <p:grpSp>
        <p:nvGrpSpPr>
          <p:cNvPr id="5" name="组 118"/>
          <p:cNvGrpSpPr/>
          <p:nvPr/>
        </p:nvGrpSpPr>
        <p:grpSpPr>
          <a:xfrm>
            <a:off x="8980228" y="-490315"/>
            <a:ext cx="5826464" cy="5075142"/>
            <a:chOff x="8211887" y="-221648"/>
            <a:chExt cx="5036226" cy="4386805"/>
          </a:xfrm>
        </p:grpSpPr>
        <p:sp>
          <p:nvSpPr>
            <p:cNvPr id="6" name="椭圆 5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" name="直线连接符 16"/>
            <p:cNvCxnSpPr>
              <a:stCxn id="6" idx="5"/>
              <a:endCxn id="11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7"/>
            <p:cNvCxnSpPr>
              <a:stCxn id="8" idx="7"/>
              <a:endCxn id="11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21"/>
            <p:cNvCxnSpPr>
              <a:stCxn id="13" idx="7"/>
              <a:endCxn id="11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8"/>
            <p:cNvCxnSpPr>
              <a:stCxn id="7" idx="7"/>
              <a:endCxn id="8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43"/>
            <p:cNvCxnSpPr>
              <a:stCxn id="9" idx="7"/>
              <a:endCxn id="6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47"/>
            <p:cNvCxnSpPr>
              <a:stCxn id="12" idx="0"/>
              <a:endCxn id="6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50"/>
            <p:cNvCxnSpPr>
              <a:stCxn id="11" idx="2"/>
              <a:endCxn id="12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54"/>
            <p:cNvCxnSpPr>
              <a:stCxn id="12" idx="4"/>
              <a:endCxn id="8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57"/>
            <p:cNvCxnSpPr>
              <a:stCxn id="8" idx="5"/>
              <a:endCxn id="13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60"/>
            <p:cNvCxnSpPr>
              <a:stCxn id="9" idx="7"/>
              <a:endCxn id="12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63"/>
            <p:cNvCxnSpPr>
              <a:stCxn id="9" idx="4"/>
              <a:endCxn id="7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" name="直线连接符 70"/>
            <p:cNvCxnSpPr>
              <a:stCxn id="9" idx="5"/>
              <a:endCxn id="14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75"/>
            <p:cNvCxnSpPr>
              <a:stCxn id="14" idx="7"/>
              <a:endCxn id="12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78"/>
            <p:cNvCxnSpPr>
              <a:stCxn id="14" idx="6"/>
              <a:endCxn id="8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84"/>
            <p:cNvCxnSpPr>
              <a:stCxn id="7" idx="0"/>
              <a:endCxn id="14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91"/>
            <p:cNvCxnSpPr>
              <a:stCxn id="7" idx="6"/>
              <a:endCxn id="13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13"/>
          <p:cNvGrpSpPr/>
          <p:nvPr/>
        </p:nvGrpSpPr>
        <p:grpSpPr>
          <a:xfrm>
            <a:off x="-1715417" y="3429000"/>
            <a:ext cx="5092109" cy="4343170"/>
            <a:chOff x="-1897854" y="3860312"/>
            <a:chExt cx="5094099" cy="4344867"/>
          </a:xfrm>
        </p:grpSpPr>
        <p:sp>
          <p:nvSpPr>
            <p:cNvPr id="38" name="椭圆 37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0" name="直线连接符 89"/>
            <p:cNvCxnSpPr>
              <a:stCxn id="38" idx="5"/>
              <a:endCxn id="43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0"/>
            <p:cNvCxnSpPr>
              <a:stCxn id="40" idx="7"/>
              <a:endCxn id="43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2"/>
            <p:cNvCxnSpPr>
              <a:stCxn id="45" idx="7"/>
              <a:endCxn id="43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3"/>
            <p:cNvCxnSpPr>
              <a:stCxn id="39" idx="7"/>
              <a:endCxn id="40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94"/>
            <p:cNvCxnSpPr>
              <a:stCxn id="41" idx="7"/>
              <a:endCxn id="38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98"/>
            <p:cNvCxnSpPr>
              <a:stCxn id="44" idx="0"/>
              <a:endCxn id="38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99"/>
            <p:cNvCxnSpPr>
              <a:stCxn id="43" idx="2"/>
              <a:endCxn id="44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0"/>
            <p:cNvCxnSpPr>
              <a:stCxn id="44" idx="4"/>
              <a:endCxn id="40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1"/>
            <p:cNvCxnSpPr>
              <a:stCxn id="40" idx="5"/>
              <a:endCxn id="45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2"/>
            <p:cNvCxnSpPr>
              <a:stCxn id="41" idx="7"/>
              <a:endCxn id="44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03"/>
            <p:cNvCxnSpPr>
              <a:stCxn id="41" idx="4"/>
              <a:endCxn id="39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2" name="直线连接符 105"/>
            <p:cNvCxnSpPr>
              <a:stCxn id="41" idx="5"/>
              <a:endCxn id="4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06"/>
            <p:cNvCxnSpPr>
              <a:stCxn id="46" idx="7"/>
              <a:endCxn id="44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07"/>
            <p:cNvCxnSpPr>
              <a:stCxn id="46" idx="6"/>
              <a:endCxn id="40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08"/>
            <p:cNvCxnSpPr>
              <a:stCxn id="39" idx="0"/>
              <a:endCxn id="4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09"/>
            <p:cNvCxnSpPr>
              <a:stCxn id="39" idx="6"/>
              <a:endCxn id="45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372797" y="1808581"/>
            <a:ext cx="70806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学生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r>
              <a:rPr lang="zh-CN" altLang="en-US" sz="6600" b="1" dirty="0">
                <a:solidFill>
                  <a:schemeClr val="bg1"/>
                </a:solidFill>
              </a:rPr>
              <a:t>在线课程学习指南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776" y="1482"/>
            <a:ext cx="4060263" cy="6855047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2839.jpg微信图片_2018082411283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49390" y="265165"/>
              <a:ext cx="3550942" cy="631253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063647" y="1482"/>
            <a:ext cx="4060263" cy="6855047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28391.jpg微信图片_20180824112839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306698" y="249383"/>
              <a:ext cx="3559810" cy="632898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227939" y="3442205"/>
            <a:ext cx="4036262" cy="584443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30169" y="1836493"/>
            <a:ext cx="4128683" cy="1335765"/>
            <a:chOff x="332979" y="1984501"/>
            <a:chExt cx="4130456" cy="553848"/>
          </a:xfrm>
        </p:grpSpPr>
        <p:sp>
          <p:nvSpPr>
            <p:cNvPr id="19" name="箭头: 下 18"/>
            <p:cNvSpPr/>
            <p:nvPr/>
          </p:nvSpPr>
          <p:spPr>
            <a:xfrm rot="14853892">
              <a:off x="3951832" y="1625591"/>
              <a:ext cx="152694" cy="870513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1" name="圆角矩形 10"/>
          <p:cNvSpPr/>
          <p:nvPr/>
        </p:nvSpPr>
        <p:spPr>
          <a:xfrm>
            <a:off x="8397046" y="1341665"/>
            <a:ext cx="3598854" cy="322746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zh-CN" altLang="en-US" sz="1800" b="1" dirty="0">
                <a:solidFill>
                  <a:srgbClr val="FFFF00"/>
                </a:solidFill>
              </a:rPr>
              <a:t>考试：</a:t>
            </a:r>
            <a:endParaRPr lang="en-US" altLang="zh-CN" sz="1800" b="1" dirty="0">
              <a:solidFill>
                <a:srgbClr val="FFFF00"/>
              </a:solidFill>
            </a:endParaRPr>
          </a:p>
          <a:p>
            <a:r>
              <a:rPr lang="en-US" altLang="zh-CN" sz="1800" b="1" dirty="0">
                <a:solidFill>
                  <a:srgbClr val="FFFF00"/>
                </a:solidFill>
              </a:rPr>
              <a:t>1</a:t>
            </a:r>
            <a:r>
              <a:rPr lang="zh-CN" altLang="en-US" sz="1800" b="1" dirty="0">
                <a:solidFill>
                  <a:srgbClr val="FFFF00"/>
                </a:solidFill>
              </a:rPr>
              <a:t>、任务点完成</a:t>
            </a:r>
            <a:r>
              <a:rPr lang="en-US" altLang="zh-CN" sz="1800" b="1" dirty="0">
                <a:solidFill>
                  <a:srgbClr val="FFFF00"/>
                </a:solidFill>
              </a:rPr>
              <a:t>100%</a:t>
            </a:r>
          </a:p>
          <a:p>
            <a:r>
              <a:rPr lang="en-US" altLang="zh-CN" sz="1800" b="1" dirty="0">
                <a:solidFill>
                  <a:srgbClr val="FFFF00"/>
                </a:solidFill>
              </a:rPr>
              <a:t>2</a:t>
            </a:r>
            <a:r>
              <a:rPr lang="zh-CN" altLang="en-US" sz="1800" b="1" dirty="0">
                <a:solidFill>
                  <a:srgbClr val="FFFF00"/>
                </a:solidFill>
              </a:rPr>
              <a:t>、</a:t>
            </a:r>
            <a:r>
              <a:rPr lang="en-US" altLang="zh-CN" sz="1800" b="1" dirty="0">
                <a:solidFill>
                  <a:srgbClr val="FFFF00"/>
                </a:solidFill>
              </a:rPr>
              <a:t>60</a:t>
            </a:r>
            <a:r>
              <a:rPr lang="zh-CN" altLang="en-US" sz="1800" b="1" dirty="0">
                <a:solidFill>
                  <a:srgbClr val="FFFF00"/>
                </a:solidFill>
              </a:rPr>
              <a:t>分钟内完成所有题目</a:t>
            </a:r>
            <a:endParaRPr lang="en-US" altLang="zh-CN" sz="1800" b="1" dirty="0">
              <a:solidFill>
                <a:srgbClr val="FFFF00"/>
              </a:solidFill>
            </a:endParaRPr>
          </a:p>
          <a:p>
            <a:r>
              <a:rPr lang="en-US" altLang="zh-CN" sz="1800" b="1" dirty="0">
                <a:solidFill>
                  <a:srgbClr val="FFFF00"/>
                </a:solidFill>
              </a:rPr>
              <a:t>3</a:t>
            </a:r>
            <a:r>
              <a:rPr lang="zh-CN" altLang="en-US" sz="1800" b="1" dirty="0">
                <a:solidFill>
                  <a:srgbClr val="FFFF00"/>
                </a:solidFill>
              </a:rPr>
              <a:t>、考试时间有提示</a:t>
            </a:r>
            <a:endParaRPr lang="en-US" altLang="zh-CN" sz="1800" b="1" dirty="0">
              <a:solidFill>
                <a:srgbClr val="FFFF00"/>
              </a:solidFill>
            </a:endParaRPr>
          </a:p>
          <a:p>
            <a:r>
              <a:rPr lang="en-US" altLang="zh-CN" sz="1800" b="1" dirty="0">
                <a:solidFill>
                  <a:srgbClr val="FFFF00"/>
                </a:solidFill>
              </a:rPr>
              <a:t> </a:t>
            </a:r>
          </a:p>
          <a:p>
            <a:r>
              <a:rPr lang="zh-CN" altLang="en-US" sz="1800" b="1" dirty="0">
                <a:solidFill>
                  <a:srgbClr val="FFFF00"/>
                </a:solidFill>
              </a:rPr>
              <a:t>      务必提交试卷，不能暂时保存，到时间不会自动交卷的。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Shape 575"/>
          <p:cNvSpPr/>
          <p:nvPr/>
        </p:nvSpPr>
        <p:spPr>
          <a:xfrm>
            <a:off x="158129" y="1482"/>
            <a:ext cx="2226070" cy="7436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完成考试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042841" y="-6089"/>
            <a:ext cx="4060263" cy="6855047"/>
            <a:chOff x="8159404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59404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131" y="260650"/>
              <a:ext cx="3559444" cy="63367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8116606" y="23929"/>
            <a:ext cx="4060263" cy="6855047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292645" y="249384"/>
              <a:ext cx="3559810" cy="6328978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776" y="1482"/>
            <a:ext cx="4060263" cy="6855047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3213.jpg微信图片_2018082411321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26762" y="262307"/>
              <a:ext cx="3554105" cy="631825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308080" y="2702238"/>
            <a:ext cx="2846753" cy="453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      </a:t>
            </a:r>
            <a:endParaRPr lang="zh-CN" altLang="en-US" sz="1800" dirty="0"/>
          </a:p>
        </p:txBody>
      </p:sp>
      <p:sp>
        <p:nvSpPr>
          <p:cNvPr id="17" name="Shape 575"/>
          <p:cNvSpPr/>
          <p:nvPr/>
        </p:nvSpPr>
        <p:spPr>
          <a:xfrm>
            <a:off x="130829" y="23930"/>
            <a:ext cx="2066668" cy="7436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互动窗口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4822782" y="4391460"/>
            <a:ext cx="3541145" cy="2076828"/>
          </a:xfrm>
          <a:prstGeom prst="wedgeRectCallout">
            <a:avLst>
              <a:gd name="adj1" fmla="val 69630"/>
              <a:gd name="adj2" fmla="val -5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" name="图片 1" descr="微信图片_201808241132131"/>
          <p:cNvPicPr>
            <a:picLocks noChangeAspect="1"/>
          </p:cNvPicPr>
          <p:nvPr/>
        </p:nvPicPr>
        <p:blipFill>
          <a:blip r:embed="rId7" cstate="print"/>
          <a:srcRect b="65581"/>
          <a:stretch>
            <a:fillRect/>
          </a:stretch>
        </p:blipFill>
        <p:spPr>
          <a:xfrm>
            <a:off x="4935856" y="4397166"/>
            <a:ext cx="3357299" cy="2053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直接箭头连接符 6"/>
          <p:cNvCxnSpPr/>
          <p:nvPr/>
        </p:nvCxnSpPr>
        <p:spPr>
          <a:xfrm flipV="1">
            <a:off x="3154833" y="771611"/>
            <a:ext cx="1980249" cy="21575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328529" y="3918251"/>
            <a:ext cx="1053528" cy="352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124518" y="1482"/>
            <a:ext cx="4060263" cy="6855047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49" y="260649"/>
              <a:ext cx="3559443" cy="633670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4083958" y="16080"/>
            <a:ext cx="4060263" cy="6855047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98" y="249384"/>
              <a:ext cx="3555105" cy="6328978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776" y="1482"/>
            <a:ext cx="4060263" cy="6855047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54067" y="262307"/>
              <a:ext cx="3554105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333708" y="2209632"/>
            <a:ext cx="5524711" cy="903217"/>
            <a:chOff x="1267788" y="2213126"/>
            <a:chExt cx="5527083" cy="903605"/>
          </a:xfrm>
        </p:grpSpPr>
        <p:sp>
          <p:nvSpPr>
            <p:cNvPr id="25" name="矩形 24"/>
            <p:cNvSpPr/>
            <p:nvPr/>
          </p:nvSpPr>
          <p:spPr>
            <a:xfrm>
              <a:off x="1267788" y="2717951"/>
              <a:ext cx="1926590" cy="39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/>
                <a:t>      </a:t>
              </a:r>
              <a:endParaRPr lang="zh-CN" altLang="en-US" sz="180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3193862" y="2213126"/>
              <a:ext cx="3601009" cy="720079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33277" y="2862190"/>
            <a:ext cx="8649621" cy="591919"/>
            <a:chOff x="775979" y="1417767"/>
            <a:chExt cx="8653334" cy="592173"/>
          </a:xfrm>
        </p:grpSpPr>
        <p:sp>
          <p:nvSpPr>
            <p:cNvPr id="36" name="矩形 35"/>
            <p:cNvSpPr/>
            <p:nvPr/>
          </p:nvSpPr>
          <p:spPr>
            <a:xfrm>
              <a:off x="775979" y="1761655"/>
              <a:ext cx="1925955" cy="248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2702758" y="1417767"/>
              <a:ext cx="6726555" cy="485775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hape 575"/>
          <p:cNvSpPr/>
          <p:nvPr/>
        </p:nvSpPr>
        <p:spPr>
          <a:xfrm>
            <a:off x="130830" y="23930"/>
            <a:ext cx="2009737" cy="7436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辅助学习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71" y="1340"/>
            <a:ext cx="12427846" cy="6855321"/>
          </a:xfrm>
          <a:prstGeom prst="rect">
            <a:avLst/>
          </a:prstGeom>
        </p:spPr>
      </p:pic>
      <p:sp>
        <p:nvSpPr>
          <p:cNvPr id="12" name="文本框 37"/>
          <p:cNvSpPr txBox="1"/>
          <p:nvPr/>
        </p:nvSpPr>
        <p:spPr>
          <a:xfrm>
            <a:off x="4073523" y="194720"/>
            <a:ext cx="3164532" cy="369273"/>
          </a:xfrm>
          <a:prstGeom prst="rect">
            <a:avLst/>
          </a:prstGeom>
          <a:noFill/>
        </p:spPr>
        <p:txBody>
          <a:bodyPr wrap="none" lIns="91382" tIns="45691" rIns="91382" bIns="45691" rtlCol="0">
            <a:spAutoFit/>
          </a:bodyPr>
          <a:lstStyle/>
          <a:p>
            <a:pPr algn="ctr" defTabSz="914400">
              <a:defRPr/>
            </a:pPr>
            <a:r>
              <a:rPr lang="zh-CN" altLang="en-US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登录学习通加入答疑</a:t>
            </a:r>
            <a:r>
              <a:rPr lang="en-US" altLang="zh-CN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活动群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98987" y="1125643"/>
            <a:ext cx="3263088" cy="5316812"/>
            <a:chOff x="1024255" y="982980"/>
            <a:chExt cx="3019425" cy="504761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255" y="982980"/>
              <a:ext cx="3019425" cy="504761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570" y="1824355"/>
              <a:ext cx="2297430" cy="33204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文本框 15"/>
          <p:cNvSpPr txBox="1"/>
          <p:nvPr/>
        </p:nvSpPr>
        <p:spPr>
          <a:xfrm>
            <a:off x="5037914" y="1322796"/>
            <a:ext cx="6718121" cy="42767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665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</a:t>
            </a:r>
          </a:p>
          <a:p>
            <a:endParaRPr lang="en-US" altLang="zh-CN" sz="2665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、点击头像位置</a:t>
            </a:r>
            <a:endParaRPr lang="en-US" altLang="zh-CN" sz="26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、手机号注册登录</a:t>
            </a:r>
            <a:endParaRPr lang="en-US" altLang="zh-CN" sz="26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、单位认证：</a:t>
            </a:r>
            <a:endParaRPr lang="en-US" altLang="zh-CN" sz="26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）输入并选择本校</a:t>
            </a:r>
            <a:endParaRPr lang="en-US" altLang="zh-CN" sz="26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2) </a:t>
            </a:r>
            <a:r>
              <a:rPr lang="zh-CN" altLang="en-US" sz="26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输入姓名，完成认证</a:t>
            </a:r>
          </a:p>
          <a:p>
            <a:endParaRPr lang="en-US" altLang="zh-CN" sz="1865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7"/>
          <p:cNvSpPr txBox="1"/>
          <p:nvPr/>
        </p:nvSpPr>
        <p:spPr>
          <a:xfrm>
            <a:off x="5341997" y="272112"/>
            <a:ext cx="1646423" cy="369243"/>
          </a:xfrm>
          <a:prstGeom prst="rect">
            <a:avLst/>
          </a:prstGeom>
          <a:noFill/>
        </p:spPr>
        <p:txBody>
          <a:bodyPr wrap="none" lIns="91350" tIns="45676" rIns="91350" bIns="45676" rtlCol="0">
            <a:spAutoFit/>
          </a:bodyPr>
          <a:lstStyle/>
          <a:p>
            <a:pPr algn="ctr" defTabSz="913765">
              <a:defRPr/>
            </a:pPr>
            <a:r>
              <a:rPr lang="en-US" altLang="zh-CN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端登录方式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498" y="502835"/>
            <a:ext cx="484744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337682" y="502835"/>
            <a:ext cx="484744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5.png"/>
          <p:cNvPicPr/>
          <p:nvPr/>
        </p:nvPicPr>
        <p:blipFill>
          <a:blip r:embed="rId3" cstate="print"/>
          <a:srcRect l="80893" t="85898"/>
          <a:stretch>
            <a:fillRect/>
          </a:stretch>
        </p:blipFill>
        <p:spPr>
          <a:xfrm>
            <a:off x="10139414" y="6033835"/>
            <a:ext cx="2047824" cy="8226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04987" y="5704196"/>
            <a:ext cx="10801200" cy="7483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426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http://www.chaoxing.com</a:t>
            </a:r>
            <a:r>
              <a:rPr lang="en-US" altLang="zh-CN" sz="426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en-US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学习通扫码登录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1028" t="10676" r="6553"/>
          <a:stretch>
            <a:fillRect/>
          </a:stretch>
        </p:blipFill>
        <p:spPr>
          <a:xfrm>
            <a:off x="1773139" y="937485"/>
            <a:ext cx="6843617" cy="4628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63647" y="1482"/>
            <a:ext cx="4060263" cy="6855047"/>
            <a:chOff x="4062616" y="10"/>
            <a:chExt cx="4062006" cy="6857990"/>
          </a:xfrm>
        </p:grpSpPr>
        <p:grpSp>
          <p:nvGrpSpPr>
            <p:cNvPr id="44" name="组合 43"/>
            <p:cNvGrpSpPr/>
            <p:nvPr/>
          </p:nvGrpSpPr>
          <p:grpSpPr>
            <a:xfrm>
              <a:off x="4062616" y="10"/>
              <a:ext cx="4062006" cy="6857990"/>
              <a:chOff x="4062616" y="10"/>
              <a:chExt cx="4062006" cy="6857990"/>
            </a:xfrm>
          </p:grpSpPr>
          <p:pic>
            <p:nvPicPr>
              <p:cNvPr id="9" name="图片 8" descr="图片包含 电子产品, 监视器, 计算机, 陈列&#10;&#10;已生成极高可信度的说明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8679" r="2" b="8595"/>
              <a:stretch>
                <a:fillRect/>
              </a:stretch>
            </p:blipFill>
            <p:spPr>
              <a:xfrm>
                <a:off x="4062616" y="10"/>
                <a:ext cx="4062006" cy="6857990"/>
              </a:xfrm>
              <a:prstGeom prst="rect">
                <a:avLst/>
              </a:prstGeom>
            </p:spPr>
          </p:pic>
          <p:pic>
            <p:nvPicPr>
              <p:cNvPr id="3" name="图片 2" descr="C:\Users\Administrator\Desktop\学习通截图\2.jpg2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4312007" y="262573"/>
                <a:ext cx="3562614" cy="6332855"/>
              </a:xfrm>
              <a:prstGeom prst="rect">
                <a:avLst/>
              </a:prstGeom>
            </p:spPr>
          </p:pic>
        </p:grpSp>
        <p:sp>
          <p:nvSpPr>
            <p:cNvPr id="2" name="椭圆 1"/>
            <p:cNvSpPr/>
            <p:nvPr/>
          </p:nvSpPr>
          <p:spPr>
            <a:xfrm>
              <a:off x="5157515" y="908719"/>
              <a:ext cx="432048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76" y="1482"/>
            <a:ext cx="4060263" cy="6855047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1.jpg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253814" y="277441"/>
              <a:ext cx="3554106" cy="6318250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7347060" y="392764"/>
            <a:ext cx="514210" cy="453564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8" name="组合 7"/>
          <p:cNvGrpSpPr/>
          <p:nvPr/>
        </p:nvGrpSpPr>
        <p:grpSpPr>
          <a:xfrm>
            <a:off x="8124518" y="1482"/>
            <a:ext cx="4060263" cy="6855047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7" name="图片 6" descr="C:\Users\Administrator\Desktop\学习通截图\3.jpg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8365841" y="277111"/>
              <a:ext cx="3562614" cy="6332855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4313209" y="1274100"/>
            <a:ext cx="3517659" cy="381472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6" name="箭头: 右 55"/>
          <p:cNvSpPr/>
          <p:nvPr/>
        </p:nvSpPr>
        <p:spPr>
          <a:xfrm rot="901441">
            <a:off x="7799980" y="974024"/>
            <a:ext cx="3227478" cy="190960"/>
          </a:xfrm>
          <a:prstGeom prst="rightArrow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矩形 19"/>
          <p:cNvSpPr/>
          <p:nvPr/>
        </p:nvSpPr>
        <p:spPr>
          <a:xfrm>
            <a:off x="4294167" y="3140835"/>
            <a:ext cx="3550030" cy="330693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5" name="image5.png"/>
          <p:cNvPicPr/>
          <p:nvPr/>
        </p:nvPicPr>
        <p:blipFill>
          <a:blip r:embed="rId7" cstate="print"/>
          <a:srcRect l="80893" t="85898"/>
          <a:stretch>
            <a:fillRect/>
          </a:stretch>
        </p:blipFill>
        <p:spPr>
          <a:xfrm>
            <a:off x="10649074" y="5526116"/>
            <a:ext cx="1536342" cy="6172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" name="文本框 33"/>
          <p:cNvSpPr txBox="1"/>
          <p:nvPr/>
        </p:nvSpPr>
        <p:spPr>
          <a:xfrm>
            <a:off x="103696" y="12264"/>
            <a:ext cx="3978105" cy="47211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65" dirty="0">
                <a:sym typeface="+mn-lt"/>
              </a:rPr>
              <a:t>修改密码</a:t>
            </a:r>
            <a:r>
              <a:rPr lang="en-US" altLang="zh-CN" sz="1865" dirty="0">
                <a:sym typeface="+mn-lt"/>
              </a:rPr>
              <a:t>&amp;</a:t>
            </a:r>
            <a:r>
              <a:rPr lang="zh-CN" altLang="en-US" sz="1865" dirty="0">
                <a:sym typeface="+mn-lt"/>
              </a:rPr>
              <a:t>寻求帮助就找在线客服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06232" y="2529161"/>
            <a:ext cx="4170936" cy="1948097"/>
            <a:chOff x="2297926" y="3272303"/>
            <a:chExt cx="2281088" cy="1675795"/>
          </a:xfrm>
        </p:grpSpPr>
        <p:sp>
          <p:nvSpPr>
            <p:cNvPr id="5" name="圆角矩形 4"/>
            <p:cNvSpPr/>
            <p:nvPr/>
          </p:nvSpPr>
          <p:spPr>
            <a:xfrm>
              <a:off x="2297926" y="4609792"/>
              <a:ext cx="1535926" cy="3383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2901599" y="3272303"/>
              <a:ext cx="1677415" cy="13374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11060053" y="1274100"/>
            <a:ext cx="762762" cy="3814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53" grpId="0" bldLvl="0" animBg="1"/>
      <p:bldP spid="56" grpId="0" bldLvl="0" animBg="1"/>
      <p:bldP spid="20" grpId="0" bldLvl="0" animBg="1"/>
      <p:bldP spid="34" grpId="0" bldLvl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43606" y="2443773"/>
            <a:ext cx="6893469" cy="2413550"/>
            <a:chOff x="1982580" y="1832281"/>
            <a:chExt cx="5173918" cy="1811499"/>
          </a:xfrm>
        </p:grpSpPr>
        <p:cxnSp>
          <p:nvCxnSpPr>
            <p:cNvPr id="69" name="Straight Connector 37"/>
            <p:cNvCxnSpPr/>
            <p:nvPr/>
          </p:nvCxnSpPr>
          <p:spPr>
            <a:xfrm rot="8040000" flipH="1" flipV="1">
              <a:off x="2743165" y="2746622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iamond 38"/>
            <p:cNvSpPr/>
            <p:nvPr/>
          </p:nvSpPr>
          <p:spPr bwMode="auto">
            <a:xfrm>
              <a:off x="1982580" y="2664251"/>
              <a:ext cx="979529" cy="979528"/>
            </a:xfrm>
            <a:prstGeom prst="diamond">
              <a:avLst/>
            </a:prstGeom>
            <a:solidFill>
              <a:srgbClr val="0FA0D7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cxnSp>
          <p:nvCxnSpPr>
            <p:cNvPr id="67" name="Straight Connector 41"/>
            <p:cNvCxnSpPr/>
            <p:nvPr/>
          </p:nvCxnSpPr>
          <p:spPr>
            <a:xfrm rot="13440000" flipH="1" flipV="1">
              <a:off x="3566506" y="2742777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iamond 42"/>
            <p:cNvSpPr/>
            <p:nvPr/>
          </p:nvSpPr>
          <p:spPr bwMode="auto">
            <a:xfrm rot="5400000">
              <a:off x="2820830" y="1832280"/>
              <a:ext cx="979528" cy="979529"/>
            </a:xfrm>
            <a:prstGeom prst="diamond">
              <a:avLst/>
            </a:prstGeom>
            <a:solidFill>
              <a:srgbClr val="FFC000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cxnSp>
          <p:nvCxnSpPr>
            <p:cNvPr id="65" name="Straight Connector 45"/>
            <p:cNvCxnSpPr/>
            <p:nvPr/>
          </p:nvCxnSpPr>
          <p:spPr>
            <a:xfrm rot="8040000" flipH="1" flipV="1">
              <a:off x="4422460" y="2746623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46"/>
            <p:cNvSpPr/>
            <p:nvPr/>
          </p:nvSpPr>
          <p:spPr bwMode="auto">
            <a:xfrm>
              <a:off x="3661875" y="2664252"/>
              <a:ext cx="979529" cy="979528"/>
            </a:xfrm>
            <a:prstGeom prst="diamond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cxnSp>
          <p:nvCxnSpPr>
            <p:cNvPr id="63" name="Straight Connector 49"/>
            <p:cNvCxnSpPr/>
            <p:nvPr/>
          </p:nvCxnSpPr>
          <p:spPr>
            <a:xfrm rot="13440000" flipH="1" flipV="1">
              <a:off x="5245801" y="2742778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50"/>
            <p:cNvSpPr/>
            <p:nvPr/>
          </p:nvSpPr>
          <p:spPr bwMode="auto">
            <a:xfrm rot="5400000">
              <a:off x="4500126" y="1832281"/>
              <a:ext cx="979528" cy="979529"/>
            </a:xfrm>
            <a:prstGeom prst="diamond">
              <a:avLst/>
            </a:prstGeom>
            <a:solidFill>
              <a:srgbClr val="07528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cxnSp>
          <p:nvCxnSpPr>
            <p:cNvPr id="61" name="Straight Connector 53"/>
            <p:cNvCxnSpPr/>
            <p:nvPr/>
          </p:nvCxnSpPr>
          <p:spPr>
            <a:xfrm rot="8040000" flipH="1" flipV="1">
              <a:off x="6099304" y="2746623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iamond 54"/>
            <p:cNvSpPr/>
            <p:nvPr/>
          </p:nvSpPr>
          <p:spPr bwMode="auto">
            <a:xfrm>
              <a:off x="5338719" y="2664252"/>
              <a:ext cx="979529" cy="979528"/>
            </a:xfrm>
            <a:prstGeom prst="diamond">
              <a:avLst/>
            </a:prstGeom>
            <a:solidFill>
              <a:srgbClr val="FFC000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4" name="Diamond 55"/>
            <p:cNvSpPr/>
            <p:nvPr/>
          </p:nvSpPr>
          <p:spPr bwMode="auto">
            <a:xfrm rot="5400000">
              <a:off x="6176970" y="1832281"/>
              <a:ext cx="979528" cy="979529"/>
            </a:xfrm>
            <a:prstGeom prst="diamond">
              <a:avLst/>
            </a:prstGeom>
            <a:solidFill>
              <a:srgbClr val="0FA0D7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15" name="Group 56"/>
            <p:cNvGrpSpPr/>
            <p:nvPr/>
          </p:nvGrpSpPr>
          <p:grpSpPr>
            <a:xfrm>
              <a:off x="2295559" y="2942166"/>
              <a:ext cx="353571" cy="423674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58" name="Freeform: Shape 57"/>
              <p:cNvSpPr/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9" name="Freeform: Shape 58"/>
              <p:cNvSpPr/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6" name="Group 59"/>
            <p:cNvGrpSpPr/>
            <p:nvPr/>
          </p:nvGrpSpPr>
          <p:grpSpPr>
            <a:xfrm>
              <a:off x="3170339" y="2183964"/>
              <a:ext cx="280737" cy="276161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53" name="Freeform: Shape 60"/>
              <p:cNvSpPr/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4" name="Freeform: Shape 61"/>
              <p:cNvSpPr/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5" name="Freeform: Shape 62"/>
              <p:cNvSpPr/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6" name="Freeform: Shape 63"/>
              <p:cNvSpPr/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7" name="Freeform: Shape 64"/>
              <p:cNvSpPr/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7" name="Group 65"/>
            <p:cNvGrpSpPr/>
            <p:nvPr/>
          </p:nvGrpSpPr>
          <p:grpSpPr>
            <a:xfrm>
              <a:off x="4035142" y="2973975"/>
              <a:ext cx="232995" cy="36008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51" name="Freeform: Shape 66"/>
              <p:cNvSpPr/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2" name="Freeform: Shape 67"/>
              <p:cNvSpPr/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8" name="Group 68"/>
            <p:cNvGrpSpPr/>
            <p:nvPr/>
          </p:nvGrpSpPr>
          <p:grpSpPr>
            <a:xfrm>
              <a:off x="4822203" y="2153136"/>
              <a:ext cx="335373" cy="337820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46" name="Freeform: Shape 69"/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7" name="Freeform: Shape 70"/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8" name="Freeform: Shape 71"/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9" name="Freeform: Shape 72"/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0" name="Freeform: Shape 73"/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9" name="Group 105"/>
            <p:cNvGrpSpPr/>
            <p:nvPr/>
          </p:nvGrpSpPr>
          <p:grpSpPr>
            <a:xfrm>
              <a:off x="5636178" y="2965896"/>
              <a:ext cx="384613" cy="376256"/>
              <a:chOff x="4330307" y="3263047"/>
              <a:chExt cx="311937" cy="305157"/>
            </a:xfrm>
          </p:grpSpPr>
          <p:sp>
            <p:nvSpPr>
              <p:cNvPr id="42" name="Freeform: Shape 106"/>
              <p:cNvSpPr/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3" name="Freeform: Shape 107"/>
              <p:cNvSpPr/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4" name="Freeform: Shape 108"/>
              <p:cNvSpPr/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5" name="Freeform: Shape 109"/>
              <p:cNvSpPr/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0" name="Group 110"/>
            <p:cNvGrpSpPr/>
            <p:nvPr/>
          </p:nvGrpSpPr>
          <p:grpSpPr>
            <a:xfrm>
              <a:off x="6509757" y="2144140"/>
              <a:ext cx="313952" cy="355812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9" name="Freeform: Shape 111"/>
              <p:cNvSpPr/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0" name="Freeform: Shape 112"/>
              <p:cNvSpPr/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1" name="Oval 113"/>
              <p:cNvSpPr/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sp>
        <p:nvSpPr>
          <p:cNvPr id="70" name="文本框 37"/>
          <p:cNvSpPr txBox="1"/>
          <p:nvPr/>
        </p:nvSpPr>
        <p:spPr>
          <a:xfrm>
            <a:off x="3918534" y="272112"/>
            <a:ext cx="4493356" cy="461254"/>
          </a:xfrm>
          <a:prstGeom prst="rect">
            <a:avLst/>
          </a:prstGeom>
          <a:noFill/>
        </p:spPr>
        <p:txBody>
          <a:bodyPr wrap="none" lIns="91350" tIns="45675" rIns="91350" bIns="45675" rtlCol="0">
            <a:spAutoFit/>
          </a:bodyPr>
          <a:lstStyle/>
          <a:p>
            <a:pPr algn="ctr" defTabSz="913765">
              <a:defRPr/>
            </a:pPr>
            <a:r>
              <a:rPr lang="zh-CN" altLang="en-U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登录学习通之后你能获得什么？</a:t>
            </a:r>
            <a:endParaRPr lang="en-US" altLang="zh-CN" sz="24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>
            <a:endCxn id="70" idx="1"/>
          </p:cNvCxnSpPr>
          <p:nvPr/>
        </p:nvCxnSpPr>
        <p:spPr>
          <a:xfrm flipV="1">
            <a:off x="2499" y="502739"/>
            <a:ext cx="3916035" cy="96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70" idx="3"/>
          </p:cNvCxnSpPr>
          <p:nvPr/>
        </p:nvCxnSpPr>
        <p:spPr>
          <a:xfrm>
            <a:off x="8411890" y="502739"/>
            <a:ext cx="3773234" cy="97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60"/>
          <p:cNvSpPr>
            <a:spLocks noChangeArrowheads="1"/>
          </p:cNvSpPr>
          <p:nvPr/>
        </p:nvSpPr>
        <p:spPr bwMode="auto">
          <a:xfrm>
            <a:off x="2010058" y="5102474"/>
            <a:ext cx="2409634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万集名师讲座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文本框 60"/>
          <p:cNvSpPr>
            <a:spLocks noChangeArrowheads="1"/>
          </p:cNvSpPr>
          <p:nvPr/>
        </p:nvSpPr>
        <p:spPr bwMode="auto">
          <a:xfrm>
            <a:off x="1506931" y="2170806"/>
            <a:ext cx="2585964" cy="5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1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31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万册图书</a:t>
            </a:r>
            <a:endParaRPr lang="en-US" altLang="zh-CN" sz="31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60"/>
          <p:cNvSpPr>
            <a:spLocks noChangeArrowheads="1"/>
          </p:cNvSpPr>
          <p:nvPr/>
        </p:nvSpPr>
        <p:spPr bwMode="auto">
          <a:xfrm>
            <a:off x="9560088" y="2512524"/>
            <a:ext cx="1467068" cy="76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名师公开课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每周直播课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文本框 60"/>
          <p:cNvSpPr>
            <a:spLocks noChangeArrowheads="1"/>
          </p:cNvSpPr>
          <p:nvPr/>
        </p:nvSpPr>
        <p:spPr bwMode="auto">
          <a:xfrm>
            <a:off x="6655058" y="5485044"/>
            <a:ext cx="2646878" cy="5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31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海量优质专题</a:t>
            </a:r>
            <a:endParaRPr lang="en-US" altLang="zh-CN" sz="31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62601" y="752417"/>
            <a:ext cx="2079234" cy="461254"/>
          </a:xfrm>
          <a:prstGeom prst="rect">
            <a:avLst/>
          </a:prstGeom>
          <a:noFill/>
        </p:spPr>
        <p:txBody>
          <a:bodyPr wrap="none" lIns="91350" tIns="45675" rIns="91350" bIns="45675" rtlCol="0">
            <a:spAutoFit/>
          </a:bodyPr>
          <a:lstStyle>
            <a:defPPr>
              <a:defRPr lang="en-US"/>
            </a:defPPr>
            <a:lvl1pPr algn="ctr" defTabSz="685800">
              <a:defRPr ker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海量资源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893665" y="1713682"/>
            <a:ext cx="3467616" cy="10970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31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快捷学术搜索引擎</a:t>
            </a:r>
            <a:endParaRPr lang="en-US" altLang="zh-CN" sz="26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endParaRPr lang="en-US" altLang="zh-CN" sz="1465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865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55946" y="4718814"/>
            <a:ext cx="1675459" cy="461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种报纸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7057" y="4197563"/>
            <a:ext cx="1864613" cy="461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6500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种期刊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4" name="image5.png"/>
          <p:cNvPicPr/>
          <p:nvPr/>
        </p:nvPicPr>
        <p:blipFill>
          <a:blip r:embed="rId3" cstate="print"/>
          <a:srcRect l="80893" t="85898"/>
          <a:stretch>
            <a:fillRect/>
          </a:stretch>
        </p:blipFill>
        <p:spPr>
          <a:xfrm>
            <a:off x="10139415" y="6033834"/>
            <a:ext cx="2047825" cy="82269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62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1009439" y="1605897"/>
            <a:ext cx="10480876" cy="4193235"/>
            <a:chOff x="0" y="0"/>
            <a:chExt cx="4955" cy="1982"/>
          </a:xfrm>
        </p:grpSpPr>
        <p:sp>
          <p:nvSpPr>
            <p:cNvPr id="177" name="Freeform 4"/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8" name="Freeform 5"/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9" name="Freeform 6"/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0" name="Freeform 7"/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1" name="Freeform 8"/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2" name="Freeform 9"/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3" name="Freeform 10"/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4" name="Freeform 11"/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5" name="Freeform 12"/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6" name="Freeform 13"/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7" name="Freeform 14"/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8" name="Freeform 15"/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9" name="Freeform 16"/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0" name="Freeform 17"/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1" name="Freeform 18"/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2" name="Freeform 19"/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3" name="Freeform 20"/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4" name="Freeform 21"/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5" name="Freeform 22"/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6" name="Freeform 23"/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Freeform 35"/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9" name="Freeform 36"/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0" name="Freeform 37"/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Freeform 38"/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2" name="Freeform 39"/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3" name="Freeform 40"/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4" name="Freeform 41"/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5" name="Freeform 42"/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7" name="Freeform 44"/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8" name="Freeform 45"/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9" name="Freeform 46"/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Freeform 47"/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1" name="Freeform 48"/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2" name="Freeform 49"/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3" name="Freeform 50"/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4" name="Freeform 51"/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5" name="Freeform 52"/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6" name="Freeform 53"/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7" name="Freeform 54"/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8" name="Freeform 55"/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9" name="Freeform 56"/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0" name="Freeform 57"/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1" name="Freeform 58"/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2" name="Freeform 59"/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3" name="Freeform 60"/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4" name="Freeform 61"/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5" name="Freeform 62"/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6" name="Freeform 63"/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7" name="Freeform 64"/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8" name="Freeform 65"/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9" name="Freeform 66"/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0" name="Freeform 67"/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1" name="Freeform 68"/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2" name="Freeform 69"/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3" name="Freeform 70"/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4" name="Freeform 71"/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5" name="Freeform 72"/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6" name="Freeform 73"/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7" name="Freeform 74"/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8" name="Freeform 75"/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9" name="Freeform 76"/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0" name="Freeform 77"/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1" name="Freeform 78"/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2" name="Freeform 79"/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3" name="Freeform 80"/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4" name="Freeform 81"/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5" name="Freeform 82"/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6" name="Freeform 83"/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7" name="Freeform 84"/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8" name="Freeform 85"/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9" name="Freeform 86"/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0" name="Freeform 87"/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1" name="Freeform 88"/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2" name="Freeform 89"/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3" name="Freeform 90"/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4" name="Freeform 91"/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5" name="Freeform 92"/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6" name="Freeform 93"/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7" name="Freeform 94"/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8" name="Freeform 95"/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9" name="Freeform 96"/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0" name="Freeform 97"/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1" name="Freeform 98"/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2" name="Freeform 99"/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3" name="Freeform 100"/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4" name="Freeform 101"/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5" name="Freeform 102"/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6" name="Freeform 103"/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7" name="Freeform 104"/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8" name="Freeform 105"/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9" name="Freeform 106"/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0" name="Freeform 107"/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1" name="Freeform 108"/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2" name="Freeform 109"/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3" name="Freeform 110"/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5" name="直接连接符 158"/>
          <p:cNvSpPr>
            <a:spLocks noChangeShapeType="1"/>
          </p:cNvSpPr>
          <p:nvPr/>
        </p:nvSpPr>
        <p:spPr bwMode="auto">
          <a:xfrm flipV="1">
            <a:off x="5703872" y="2809271"/>
            <a:ext cx="846610" cy="675331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5" tIns="45688" rIns="91375" bIns="45688"/>
          <a:lstStyle/>
          <a:p>
            <a:endParaRPr lang="zh-CN" altLang="en-US"/>
          </a:p>
        </p:txBody>
      </p:sp>
      <p:sp>
        <p:nvSpPr>
          <p:cNvPr id="284" name="直接连接符 5"/>
          <p:cNvSpPr>
            <a:spLocks noChangeShapeType="1"/>
          </p:cNvSpPr>
          <p:nvPr/>
        </p:nvSpPr>
        <p:spPr bwMode="auto">
          <a:xfrm>
            <a:off x="2648114" y="3017108"/>
            <a:ext cx="864571" cy="431527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5" tIns="45688" rIns="91375" bIns="45688"/>
          <a:lstStyle/>
          <a:p>
            <a:endParaRPr lang="zh-CN" altLang="en-US"/>
          </a:p>
        </p:txBody>
      </p:sp>
      <p:sp>
        <p:nvSpPr>
          <p:cNvPr id="286" name="直接连接符 159"/>
          <p:cNvSpPr>
            <a:spLocks noChangeShapeType="1"/>
          </p:cNvSpPr>
          <p:nvPr/>
        </p:nvSpPr>
        <p:spPr bwMode="auto">
          <a:xfrm>
            <a:off x="8852646" y="2752409"/>
            <a:ext cx="1449904" cy="720291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5" tIns="45688" rIns="91375" bIns="45688"/>
          <a:lstStyle/>
          <a:p>
            <a:endParaRPr lang="zh-CN" altLang="en-US"/>
          </a:p>
        </p:txBody>
      </p:sp>
      <p:sp>
        <p:nvSpPr>
          <p:cNvPr id="133" name="文本框 37"/>
          <p:cNvSpPr txBox="1"/>
          <p:nvPr/>
        </p:nvSpPr>
        <p:spPr>
          <a:xfrm>
            <a:off x="5611302" y="272112"/>
            <a:ext cx="1107814" cy="369243"/>
          </a:xfrm>
          <a:prstGeom prst="rect">
            <a:avLst/>
          </a:prstGeom>
          <a:noFill/>
        </p:spPr>
        <p:txBody>
          <a:bodyPr wrap="none" lIns="91350" tIns="45676" rIns="91350" bIns="45676" rtlCol="0">
            <a:spAutoFit/>
          </a:bodyPr>
          <a:lstStyle/>
          <a:p>
            <a:pPr algn="ctr" defTabSz="913765">
              <a:defRPr/>
            </a:pPr>
            <a:r>
              <a:rPr lang="zh-CN" altLang="en-US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</a:t>
            </a:r>
          </a:p>
        </p:txBody>
      </p:sp>
      <p:cxnSp>
        <p:nvCxnSpPr>
          <p:cNvPr id="134" name="直接连接符 133"/>
          <p:cNvCxnSpPr/>
          <p:nvPr/>
        </p:nvCxnSpPr>
        <p:spPr>
          <a:xfrm>
            <a:off x="2498" y="502835"/>
            <a:ext cx="484744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7337682" y="502835"/>
            <a:ext cx="484744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60"/>
          <p:cNvSpPr>
            <a:spLocks noChangeArrowheads="1"/>
          </p:cNvSpPr>
          <p:nvPr/>
        </p:nvSpPr>
        <p:spPr bwMode="auto">
          <a:xfrm>
            <a:off x="10415786" y="4329193"/>
            <a:ext cx="1442066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活动&amp;会议</a:t>
            </a:r>
          </a:p>
          <a:p>
            <a:r>
              <a:rPr lang="zh-CN" altLang="en-US" sz="18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的最佳辅助</a:t>
            </a:r>
          </a:p>
        </p:txBody>
      </p:sp>
      <p:sp>
        <p:nvSpPr>
          <p:cNvPr id="137" name="文本框 60"/>
          <p:cNvSpPr>
            <a:spLocks noChangeArrowheads="1"/>
          </p:cNvSpPr>
          <p:nvPr/>
        </p:nvSpPr>
        <p:spPr bwMode="auto">
          <a:xfrm>
            <a:off x="6640723" y="3999232"/>
            <a:ext cx="249316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有趣的知识挑战、智力开发和能力测评</a:t>
            </a:r>
          </a:p>
        </p:txBody>
      </p:sp>
      <p:sp>
        <p:nvSpPr>
          <p:cNvPr id="138" name="文本框 60"/>
          <p:cNvSpPr>
            <a:spLocks noChangeArrowheads="1"/>
          </p:cNvSpPr>
          <p:nvPr/>
        </p:nvSpPr>
        <p:spPr bwMode="auto">
          <a:xfrm>
            <a:off x="3361485" y="4353812"/>
            <a:ext cx="2600063" cy="9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创作专题，书写趣味故事、记录学习笔记、留住生活感悟</a:t>
            </a:r>
            <a:endParaRPr lang="en-US" altLang="zh-CN" sz="18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框 60"/>
          <p:cNvSpPr>
            <a:spLocks noChangeArrowheads="1"/>
          </p:cNvSpPr>
          <p:nvPr/>
        </p:nvSpPr>
        <p:spPr bwMode="auto">
          <a:xfrm>
            <a:off x="465168" y="3790360"/>
            <a:ext cx="2421242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碎片化的学习，随时随地补给知识的营养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25401" y="1819578"/>
            <a:ext cx="2802086" cy="1980257"/>
            <a:chOff x="169175" y="1364586"/>
            <a:chExt cx="2103116" cy="1486289"/>
          </a:xfrm>
        </p:grpSpPr>
        <p:grpSp>
          <p:nvGrpSpPr>
            <p:cNvPr id="2" name="组合 1"/>
            <p:cNvGrpSpPr/>
            <p:nvPr/>
          </p:nvGrpSpPr>
          <p:grpSpPr>
            <a:xfrm>
              <a:off x="169175" y="1364586"/>
              <a:ext cx="2103116" cy="1283435"/>
              <a:chOff x="169175" y="1364586"/>
              <a:chExt cx="2103116" cy="1283435"/>
            </a:xfrm>
          </p:grpSpPr>
          <p:sp>
            <p:nvSpPr>
              <p:cNvPr id="287" name="矩形 2"/>
              <p:cNvSpPr>
                <a:spLocks noChangeArrowheads="1"/>
              </p:cNvSpPr>
              <p:nvPr/>
            </p:nvSpPr>
            <p:spPr bwMode="auto">
              <a:xfrm>
                <a:off x="169175" y="1364586"/>
                <a:ext cx="2103116" cy="12834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lIns="91357" tIns="45678" rIns="91357" bIns="45678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32" name="图片 131" descr="微信图片_2018082412371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4219" y="1415401"/>
                <a:ext cx="1987167" cy="1171880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683635" y="1659939"/>
              <a:ext cx="537098" cy="410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1665835" y="1672642"/>
              <a:ext cx="537098" cy="410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952184" y="2082860"/>
              <a:ext cx="0" cy="7680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>
              <a:endCxn id="139" idx="0"/>
            </p:cNvCxnSpPr>
            <p:nvPr/>
          </p:nvCxnSpPr>
          <p:spPr>
            <a:xfrm flipH="1">
              <a:off x="1257769" y="2090005"/>
              <a:ext cx="661700" cy="7537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551924" y="2801243"/>
            <a:ext cx="2144437" cy="1601554"/>
            <a:chOff x="2665908" y="2101379"/>
            <a:chExt cx="1609515" cy="1202052"/>
          </a:xfrm>
        </p:grpSpPr>
        <p:grpSp>
          <p:nvGrpSpPr>
            <p:cNvPr id="19" name="组合 18"/>
            <p:cNvGrpSpPr/>
            <p:nvPr/>
          </p:nvGrpSpPr>
          <p:grpSpPr>
            <a:xfrm>
              <a:off x="2665908" y="2101379"/>
              <a:ext cx="1609515" cy="1202052"/>
              <a:chOff x="2665908" y="2101379"/>
              <a:chExt cx="1609515" cy="120205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665908" y="2101379"/>
                <a:ext cx="1609515" cy="1052788"/>
                <a:chOff x="2665908" y="2101379"/>
                <a:chExt cx="1609515" cy="1052788"/>
              </a:xfrm>
            </p:grpSpPr>
            <p:grpSp>
              <p:nvGrpSpPr>
                <p:cNvPr id="5" name="组合 3"/>
                <p:cNvGrpSpPr/>
                <p:nvPr/>
              </p:nvGrpSpPr>
              <p:grpSpPr>
                <a:xfrm>
                  <a:off x="2665908" y="2101379"/>
                  <a:ext cx="1609515" cy="1052788"/>
                  <a:chOff x="2976563" y="2591866"/>
                  <a:chExt cx="885825" cy="933450"/>
                </a:xfrm>
                <a:solidFill>
                  <a:srgbClr val="D9D9D9"/>
                </a:solidFill>
              </p:grpSpPr>
              <p:sp>
                <p:nvSpPr>
                  <p:cNvPr id="288" name="矩形 150"/>
                  <p:cNvSpPr>
                    <a:spLocks noChangeArrowheads="1"/>
                  </p:cNvSpPr>
                  <p:nvPr/>
                </p:nvSpPr>
                <p:spPr bwMode="auto">
                  <a:xfrm>
                    <a:off x="2976563" y="2591866"/>
                    <a:ext cx="885825" cy="933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lIns="91357" tIns="45678" rIns="91357" bIns="45678" anchor="ctr"/>
                  <a:lstStyle/>
                  <a:p>
                    <a:pPr algn="ctr"/>
                    <a:endParaRPr lang="zh-CN" altLang="zh-CN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292" name="文本框 19"/>
                  <p:cNvSpPr>
                    <a:spLocks noChangeArrowheads="1"/>
                  </p:cNvSpPr>
                  <p:nvPr/>
                </p:nvSpPr>
                <p:spPr bwMode="auto">
                  <a:xfrm>
                    <a:off x="3268157" y="2876426"/>
                    <a:ext cx="266917" cy="2457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357" tIns="45678" rIns="91357" bIns="45678">
                    <a:spAutoFit/>
                  </a:bodyPr>
                  <a:lstStyle/>
                  <a:p>
                    <a:pPr algn="ctr"/>
                    <a:r>
                      <a:rPr lang="zh-CN" altLang="en-US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文本</a:t>
                    </a:r>
                  </a:p>
                </p:txBody>
              </p:sp>
            </p:grpSp>
            <p:pic>
              <p:nvPicPr>
                <p:cNvPr id="142" name="图片 141" descr="微信图片_201808241237141"/>
                <p:cNvPicPr>
                  <a:picLocks noChangeAspect="1"/>
                </p:cNvPicPr>
                <p:nvPr/>
              </p:nvPicPr>
              <p:blipFill>
                <a:blip r:embed="rId3" cstate="print"/>
                <a:srcRect r="47120"/>
                <a:stretch>
                  <a:fillRect/>
                </a:stretch>
              </p:blipFill>
              <p:spPr>
                <a:xfrm>
                  <a:off x="2694623" y="2193478"/>
                  <a:ext cx="1543536" cy="854299"/>
                </a:xfrm>
                <a:prstGeom prst="rect">
                  <a:avLst/>
                </a:prstGeom>
              </p:spPr>
            </p:pic>
          </p:grpSp>
          <p:cxnSp>
            <p:nvCxnSpPr>
              <p:cNvPr id="18" name="直接箭头连接符 17"/>
              <p:cNvCxnSpPr>
                <a:stCxn id="16" idx="2"/>
              </p:cNvCxnSpPr>
              <p:nvPr/>
            </p:nvCxnSpPr>
            <p:spPr>
              <a:xfrm>
                <a:off x="3055067" y="2989024"/>
                <a:ext cx="194276" cy="3144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2751637" y="2504531"/>
              <a:ext cx="606860" cy="4844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21740" y="1743414"/>
            <a:ext cx="3054808" cy="2270601"/>
            <a:chOff x="4819859" y="1307421"/>
            <a:chExt cx="2292797" cy="1704208"/>
          </a:xfrm>
        </p:grpSpPr>
        <p:grpSp>
          <p:nvGrpSpPr>
            <p:cNvPr id="20" name="组合 19"/>
            <p:cNvGrpSpPr/>
            <p:nvPr/>
          </p:nvGrpSpPr>
          <p:grpSpPr>
            <a:xfrm>
              <a:off x="4819859" y="1307421"/>
              <a:ext cx="2292797" cy="1505344"/>
              <a:chOff x="4819859" y="1307421"/>
              <a:chExt cx="2292797" cy="1505344"/>
            </a:xfrm>
          </p:grpSpPr>
          <p:sp>
            <p:nvSpPr>
              <p:cNvPr id="289" name="矩形 156"/>
              <p:cNvSpPr>
                <a:spLocks noChangeArrowheads="1"/>
              </p:cNvSpPr>
              <p:nvPr/>
            </p:nvSpPr>
            <p:spPr bwMode="auto">
              <a:xfrm>
                <a:off x="4819859" y="1307421"/>
                <a:ext cx="2292797" cy="15053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lIns="91357" tIns="45678" rIns="91357" bIns="45678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49" name="图片 148" descr="微信图片_20180824123714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93840" y="1379379"/>
                <a:ext cx="2158551" cy="1347855"/>
              </a:xfrm>
              <a:prstGeom prst="rect">
                <a:avLst/>
              </a:prstGeom>
            </p:spPr>
          </p:pic>
        </p:grpSp>
        <p:sp>
          <p:nvSpPr>
            <p:cNvPr id="21" name="矩形 20"/>
            <p:cNvSpPr/>
            <p:nvPr/>
          </p:nvSpPr>
          <p:spPr>
            <a:xfrm>
              <a:off x="4929798" y="1588481"/>
              <a:ext cx="1593136" cy="5589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>
              <a:off x="5610869" y="2152567"/>
              <a:ext cx="285765" cy="8590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9925057" y="2928344"/>
            <a:ext cx="2152698" cy="1425468"/>
            <a:chOff x="7449286" y="2196775"/>
            <a:chExt cx="1615715" cy="1069890"/>
          </a:xfrm>
        </p:grpSpPr>
        <p:sp>
          <p:nvSpPr>
            <p:cNvPr id="290" name="矩形 157"/>
            <p:cNvSpPr>
              <a:spLocks noChangeArrowheads="1"/>
            </p:cNvSpPr>
            <p:nvPr/>
          </p:nvSpPr>
          <p:spPr bwMode="auto">
            <a:xfrm>
              <a:off x="7449286" y="2196775"/>
              <a:ext cx="1615715" cy="93357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91357" tIns="45678" rIns="91357" bIns="45678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56" name="图片 155" descr="微信图片_2018082412371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1513" y="2279360"/>
              <a:ext cx="1575574" cy="774813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7512554" y="2545014"/>
              <a:ext cx="712823" cy="721651"/>
              <a:chOff x="7512554" y="2545014"/>
              <a:chExt cx="712823" cy="72165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7512554" y="2545014"/>
                <a:ext cx="712823" cy="39062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箭头连接符 27"/>
              <p:cNvCxnSpPr>
                <a:stCxn id="26" idx="2"/>
              </p:cNvCxnSpPr>
              <p:nvPr/>
            </p:nvCxnSpPr>
            <p:spPr>
              <a:xfrm>
                <a:off x="7868966" y="2935640"/>
                <a:ext cx="296320" cy="33102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3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10139414" y="6033835"/>
            <a:ext cx="2047824" cy="82269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4" grpId="0" animBg="1"/>
      <p:bldP spid="286" grpId="0" animBg="1"/>
      <p:bldP spid="136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775" y="1472"/>
            <a:ext cx="4060352" cy="68550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76976" y="19888"/>
            <a:ext cx="4060263" cy="6855047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05009.jpg微信图片_2018082410500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299966" y="249383"/>
              <a:ext cx="3559810" cy="632898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4826069" y="1062102"/>
            <a:ext cx="740092" cy="432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5" name="圆角矩形 10"/>
          <p:cNvSpPr/>
          <p:nvPr/>
        </p:nvSpPr>
        <p:spPr>
          <a:xfrm>
            <a:off x="8277745" y="3635148"/>
            <a:ext cx="3536119" cy="15992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看视频时：</a:t>
            </a:r>
            <a:endParaRPr lang="en-US" altLang="zh-CN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：第一次视频不可以拖拽。</a:t>
            </a:r>
            <a:endParaRPr lang="en-US" altLang="zh-CN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：中间会跳出题目，答对才能继续观看</a:t>
            </a:r>
            <a:endParaRPr lang="en-US" altLang="zh-CN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：视频不支持后台播放。</a:t>
            </a:r>
            <a:endParaRPr lang="en-US" altLang="zh-CN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2" name="图片 1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3810" y="267422"/>
            <a:ext cx="3539875" cy="6293958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83191" y="1061179"/>
            <a:ext cx="3605817" cy="2918540"/>
            <a:chOff x="3422882" y="3605551"/>
            <a:chExt cx="3372251" cy="2919793"/>
          </a:xfrm>
        </p:grpSpPr>
        <p:sp>
          <p:nvSpPr>
            <p:cNvPr id="31" name="矩形 30"/>
            <p:cNvSpPr/>
            <p:nvPr/>
          </p:nvSpPr>
          <p:spPr>
            <a:xfrm>
              <a:off x="3422882" y="6181093"/>
              <a:ext cx="1234483" cy="344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V="1">
              <a:off x="3708425" y="5949280"/>
              <a:ext cx="215759" cy="2318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10"/>
            <p:cNvSpPr/>
            <p:nvPr/>
          </p:nvSpPr>
          <p:spPr>
            <a:xfrm>
              <a:off x="3862686" y="3605551"/>
              <a:ext cx="2932447" cy="244827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200" dirty="0">
                <a:solidFill>
                  <a:srgbClr val="FF0000"/>
                </a:solidFill>
              </a:endParaRPr>
            </a:p>
            <a:p>
              <a:endParaRPr lang="en-US" altLang="zh-CN" sz="1200" dirty="0">
                <a:solidFill>
                  <a:srgbClr val="FF0000"/>
                </a:solidFill>
              </a:endParaRPr>
            </a:p>
            <a:p>
              <a:endParaRPr lang="en-US" altLang="zh-CN" sz="1200" dirty="0">
                <a:solidFill>
                  <a:srgbClr val="FF0000"/>
                </a:solidFill>
              </a:endParaRPr>
            </a:p>
            <a:p>
              <a:r>
                <a:rPr lang="zh-CN" altLang="en-US" sz="1800" dirty="0">
                  <a:solidFill>
                    <a:schemeClr val="accent2"/>
                  </a:solidFill>
                </a:rPr>
                <a:t>任务点</a:t>
              </a:r>
              <a:r>
                <a:rPr lang="zh-CN" altLang="en-US" sz="1800" dirty="0">
                  <a:solidFill>
                    <a:srgbClr val="FF0000"/>
                  </a:solidFill>
                </a:rPr>
                <a:t>：</a:t>
              </a:r>
              <a:r>
                <a:rPr lang="zh-CN" altLang="en-US" sz="1800" dirty="0">
                  <a:solidFill>
                    <a:schemeClr val="bg1"/>
                  </a:solidFill>
                </a:rPr>
                <a:t>视频和章节测验</a:t>
              </a:r>
              <a:endParaRPr lang="en-US" altLang="zh-CN" sz="1800" dirty="0">
                <a:solidFill>
                  <a:schemeClr val="bg1"/>
                </a:solidFill>
              </a:endParaRPr>
            </a:p>
            <a:p>
              <a:endParaRPr lang="en-US" altLang="zh-CN" sz="1200" dirty="0">
                <a:solidFill>
                  <a:srgbClr val="FF0000"/>
                </a:solidFill>
              </a:endParaRPr>
            </a:p>
            <a:p>
              <a:r>
                <a:rPr lang="zh-CN" altLang="en-US" sz="1800" dirty="0">
                  <a:solidFill>
                    <a:srgbClr val="FF891C"/>
                  </a:solidFill>
                </a:rPr>
                <a:t>橙色按钮</a:t>
              </a:r>
              <a:r>
                <a:rPr lang="zh-CN" altLang="en-US" sz="1800" dirty="0">
                  <a:solidFill>
                    <a:srgbClr val="FF0000"/>
                  </a:solidFill>
                </a:rPr>
                <a:t>：</a:t>
              </a:r>
              <a:r>
                <a:rPr lang="zh-CN" altLang="en-US" sz="1800" dirty="0">
                  <a:solidFill>
                    <a:schemeClr val="bg1"/>
                  </a:solidFill>
                </a:rPr>
                <a:t>有未完成的任务点，完成后变成</a:t>
              </a:r>
              <a:r>
                <a:rPr lang="zh-CN" altLang="en-US" sz="1800" dirty="0">
                  <a:solidFill>
                    <a:schemeClr val="accent6"/>
                  </a:solidFill>
                </a:rPr>
                <a:t>绿色</a:t>
              </a:r>
              <a:endParaRPr lang="en-US" altLang="zh-CN" sz="1800" dirty="0">
                <a:solidFill>
                  <a:schemeClr val="accent6"/>
                </a:solidFill>
              </a:endParaRPr>
            </a:p>
            <a:p>
              <a:endParaRPr lang="en-US" altLang="zh-CN" sz="1800" dirty="0">
                <a:solidFill>
                  <a:schemeClr val="accent6"/>
                </a:solidFill>
              </a:endParaRPr>
            </a:p>
            <a:p>
              <a:r>
                <a:rPr lang="zh-CN" altLang="en-US" sz="1800" dirty="0">
                  <a:solidFill>
                    <a:srgbClr val="FF891C"/>
                  </a:solidFill>
                </a:rPr>
                <a:t>按钮上的数字</a:t>
              </a:r>
              <a:r>
                <a:rPr lang="zh-CN" altLang="en-US" sz="1800" dirty="0">
                  <a:solidFill>
                    <a:srgbClr val="FF0000"/>
                  </a:solidFill>
                </a:rPr>
                <a:t>：</a:t>
              </a:r>
              <a:r>
                <a:rPr lang="zh-CN" altLang="en-US" sz="1800" dirty="0">
                  <a:solidFill>
                    <a:schemeClr val="bg1"/>
                  </a:solidFill>
                </a:rPr>
                <a:t>代表未完成任务点的个数</a:t>
              </a:r>
              <a:endParaRPr lang="en-US" altLang="zh-CN" sz="18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1024" y="4800646"/>
            <a:ext cx="3908652" cy="584584"/>
            <a:chOff x="-313687" y="2060848"/>
            <a:chExt cx="4866200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4015591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-313687" y="2060848"/>
              <a:ext cx="4277890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6" name="Shape 575"/>
          <p:cNvSpPr/>
          <p:nvPr/>
        </p:nvSpPr>
        <p:spPr>
          <a:xfrm>
            <a:off x="130828" y="23930"/>
            <a:ext cx="3135552" cy="4589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任务点：视频测验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10649074" y="6239549"/>
            <a:ext cx="1536342" cy="6172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右箭头 6"/>
          <p:cNvSpPr/>
          <p:nvPr/>
        </p:nvSpPr>
        <p:spPr>
          <a:xfrm rot="3420000">
            <a:off x="5259588" y="1691751"/>
            <a:ext cx="870211" cy="344658"/>
          </a:xfrm>
          <a:prstGeom prst="right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圆角矩形标注 10"/>
          <p:cNvSpPr/>
          <p:nvPr/>
        </p:nvSpPr>
        <p:spPr>
          <a:xfrm>
            <a:off x="7554128" y="710463"/>
            <a:ext cx="4747127" cy="2693148"/>
          </a:xfrm>
          <a:prstGeom prst="wedgeRoundRectCallout">
            <a:avLst>
              <a:gd name="adj1" fmla="val -73786"/>
              <a:gd name="adj2" fmla="val 425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3" name="图片 12" descr="微信图片_20180824105009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0724" y="848833"/>
            <a:ext cx="4293932" cy="24157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124518" y="1482"/>
            <a:ext cx="4060263" cy="6855047"/>
            <a:chOff x="8125231" y="10"/>
            <a:chExt cx="4062006" cy="6857990"/>
          </a:xfrm>
        </p:grpSpPr>
        <p:pic>
          <p:nvPicPr>
            <p:cNvPr id="25" name="图片 24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49" y="263467"/>
              <a:ext cx="3559444" cy="633106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775" y="1472"/>
            <a:ext cx="4060352" cy="68550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47779" y="15445"/>
            <a:ext cx="4060263" cy="6855047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123.jpg微信图片_2018082411012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293908" y="251255"/>
              <a:ext cx="3558272" cy="6325235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6523270" y="984313"/>
            <a:ext cx="1007679" cy="584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/>
        </p:nvSpPr>
        <p:spPr>
          <a:xfrm>
            <a:off x="4263699" y="4118314"/>
            <a:ext cx="3629372" cy="2150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圆角矩形 10"/>
          <p:cNvSpPr/>
          <p:nvPr/>
        </p:nvSpPr>
        <p:spPr>
          <a:xfrm>
            <a:off x="4263896" y="1096660"/>
            <a:ext cx="3536119" cy="3227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zh-CN" altLang="en-US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章节测试：</a:t>
            </a:r>
            <a:endParaRPr lang="en-US" altLang="zh-CN" sz="18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：是任务点，必须完成</a:t>
            </a:r>
            <a:endParaRPr lang="en-US" altLang="zh-CN" sz="18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：做错会影响成绩</a:t>
            </a:r>
            <a:endParaRPr lang="en-US" altLang="zh-CN" sz="18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：暂时保存：可以保留答案，后续修改</a:t>
            </a:r>
            <a:endParaRPr lang="en-US" altLang="zh-CN" sz="18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提交作业：只有提交作业，这个任务点才算完成，才会计入分数</a:t>
            </a:r>
            <a:endParaRPr lang="en-US" altLang="zh-CN" sz="18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务必提交作业</a:t>
            </a:r>
            <a:endParaRPr lang="en-US" altLang="zh-CN" sz="18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57504" y="4163926"/>
            <a:ext cx="4305990" cy="1926410"/>
            <a:chOff x="487177" y="847049"/>
            <a:chExt cx="5490245" cy="1573915"/>
          </a:xfrm>
        </p:grpSpPr>
        <p:sp>
          <p:nvSpPr>
            <p:cNvPr id="29" name="箭头: 下 28"/>
            <p:cNvSpPr/>
            <p:nvPr/>
          </p:nvSpPr>
          <p:spPr>
            <a:xfrm rot="13845270">
              <a:off x="3379548" y="-1418931"/>
              <a:ext cx="331894" cy="4863854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87177" y="1977055"/>
              <a:ext cx="1173476" cy="4439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2" name="图片 1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55395" y="251555"/>
            <a:ext cx="3558283" cy="632569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36008" y="4961718"/>
            <a:ext cx="3876312" cy="584584"/>
            <a:chOff x="492999" y="2071220"/>
            <a:chExt cx="3877976" cy="477616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92999" y="2071220"/>
              <a:ext cx="3318510" cy="477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1" name="Shape 575"/>
          <p:cNvSpPr/>
          <p:nvPr/>
        </p:nvSpPr>
        <p:spPr>
          <a:xfrm>
            <a:off x="238920" y="15445"/>
            <a:ext cx="3011887" cy="4589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任务点：章节测验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animBg="1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124518" y="1482"/>
            <a:ext cx="4060263" cy="6855047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 descr="C:\Users\Administrator\Desktop\学习通截图\微信图片_20180824110738.jpg微信图片_2018082411073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382484" y="265112"/>
              <a:ext cx="3559175" cy="632777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4063647" y="1482"/>
            <a:ext cx="4060263" cy="6855047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302318" y="254113"/>
              <a:ext cx="3555106" cy="6319520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776" y="1482"/>
            <a:ext cx="4060263" cy="6855047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046211.jpg微信图片_2018082410462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26762" y="262307"/>
              <a:ext cx="3554105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931100" y="2125156"/>
            <a:ext cx="1901951" cy="1337485"/>
            <a:chOff x="3069283" y="2492896"/>
            <a:chExt cx="1902767" cy="1338059"/>
          </a:xfrm>
        </p:grpSpPr>
        <p:sp>
          <p:nvSpPr>
            <p:cNvPr id="25" name="矩形 24"/>
            <p:cNvSpPr/>
            <p:nvPr/>
          </p:nvSpPr>
          <p:spPr>
            <a:xfrm>
              <a:off x="3069283" y="2492896"/>
              <a:ext cx="576064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/>
                <a:t>      </a:t>
              </a:r>
              <a:endParaRPr lang="zh-CN" altLang="en-US" sz="180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3645535" y="2831465"/>
              <a:ext cx="1326515" cy="999490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圆角矩形 10"/>
          <p:cNvSpPr/>
          <p:nvPr/>
        </p:nvSpPr>
        <p:spPr>
          <a:xfrm>
            <a:off x="8403647" y="1463248"/>
            <a:ext cx="3536119" cy="173892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课程信息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>
                <a:solidFill>
                  <a:srgbClr val="FF0000"/>
                </a:solidFill>
              </a:rPr>
              <a:t>1</a:t>
            </a:r>
            <a:r>
              <a:rPr lang="zh-CN" altLang="en-US" sz="1800" dirty="0">
                <a:solidFill>
                  <a:srgbClr val="FF0000"/>
                </a:solidFill>
              </a:rPr>
              <a:t>：考试时间。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>
                <a:solidFill>
                  <a:srgbClr val="FF0000"/>
                </a:solidFill>
              </a:rPr>
              <a:t>2</a:t>
            </a:r>
            <a:r>
              <a:rPr lang="zh-CN" altLang="en-US" sz="1800" dirty="0">
                <a:solidFill>
                  <a:srgbClr val="FF0000"/>
                </a:solidFill>
              </a:rPr>
              <a:t>：考核比例。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>
                <a:solidFill>
                  <a:srgbClr val="FF0000"/>
                </a:solidFill>
              </a:rPr>
              <a:t>3</a:t>
            </a:r>
            <a:r>
              <a:rPr lang="zh-CN" altLang="en-US" sz="1800" dirty="0">
                <a:solidFill>
                  <a:srgbClr val="FF0000"/>
                </a:solidFill>
              </a:rPr>
              <a:t>：已获得的分数。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4" name="圆角矩形 10"/>
          <p:cNvSpPr/>
          <p:nvPr/>
        </p:nvSpPr>
        <p:spPr>
          <a:xfrm>
            <a:off x="4298776" y="4484652"/>
            <a:ext cx="3512537" cy="187140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访问量，统计规则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>
                <a:solidFill>
                  <a:srgbClr val="FF0000"/>
                </a:solidFill>
              </a:rPr>
              <a:t>1</a:t>
            </a:r>
            <a:r>
              <a:rPr lang="zh-CN" altLang="en-US" sz="1800" dirty="0">
                <a:solidFill>
                  <a:srgbClr val="FF0000"/>
                </a:solidFill>
              </a:rPr>
              <a:t>：访问课程章节内容。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>
                <a:solidFill>
                  <a:srgbClr val="FF0000"/>
                </a:solidFill>
              </a:rPr>
              <a:t>2</a:t>
            </a:r>
            <a:r>
              <a:rPr lang="zh-CN" altLang="en-US" sz="1800" dirty="0">
                <a:solidFill>
                  <a:srgbClr val="FF0000"/>
                </a:solidFill>
              </a:rPr>
              <a:t>：每次点开视频和作业算一次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目的是希望大家能分多次登录学习课程，规律性完成。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sp>
        <p:nvSpPr>
          <p:cNvPr id="19" name="Shape 575"/>
          <p:cNvSpPr/>
          <p:nvPr/>
        </p:nvSpPr>
        <p:spPr>
          <a:xfrm>
            <a:off x="130830" y="23930"/>
            <a:ext cx="3371774" cy="4589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课程信息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&amp;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学习记录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96706" y="3538808"/>
            <a:ext cx="1391322" cy="306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流程图: 过程 3"/>
          <p:cNvSpPr/>
          <p:nvPr/>
        </p:nvSpPr>
        <p:spPr>
          <a:xfrm>
            <a:off x="8418627" y="3232871"/>
            <a:ext cx="3522103" cy="3305026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bldLvl="0" animBg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2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自定义 1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noAutofit/>
      </a:bodyPr>
      <a:lstStyle>
        <a:defPPr defTabSz="913765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模板">
  <a:themeElements>
    <a:clrScheme name="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模板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402</Words>
  <Application>Microsoft Office PowerPoint</Application>
  <PresentationFormat>自定义</PresentationFormat>
  <Paragraphs>88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等线</vt:lpstr>
      <vt:lpstr>等线 Light</vt:lpstr>
      <vt:lpstr>方正兰亭黑_GBK</vt:lpstr>
      <vt:lpstr>宋体</vt:lpstr>
      <vt:lpstr>微软雅黑</vt:lpstr>
      <vt:lpstr>Arial</vt:lpstr>
      <vt:lpstr>Calibri</vt:lpstr>
      <vt:lpstr>Calibri Light</vt:lpstr>
      <vt:lpstr>Consolas</vt:lpstr>
      <vt:lpstr>Segoe UI</vt:lpstr>
      <vt:lpstr>Segoe UI Light</vt:lpstr>
      <vt:lpstr>Wingdings</vt:lpstr>
      <vt:lpstr>自定义设计方案</vt:lpstr>
      <vt:lpstr>12_Office 主题</vt:lpstr>
      <vt:lpstr>13_Office 主题</vt:lpstr>
      <vt:lpstr>TEE14 Speaker PPT Template</vt:lpstr>
      <vt:lpstr>模板</vt:lpstr>
      <vt:lpstr>4_TEE14 Speaker PPT Template</vt:lpstr>
      <vt:lpstr>1_自定义设计方案</vt:lpstr>
      <vt:lpstr>1_Office 主题</vt:lpstr>
      <vt:lpstr>2_自定义设计方案</vt:lpstr>
      <vt:lpstr>72_Metro Template Light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子琦</dc:creator>
  <cp:lastModifiedBy>卫玉</cp:lastModifiedBy>
  <cp:revision>42</cp:revision>
  <dcterms:created xsi:type="dcterms:W3CDTF">2018-09-06T20:03:00Z</dcterms:created>
  <dcterms:modified xsi:type="dcterms:W3CDTF">2020-02-22T00:46:40Z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